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260" r:id="rId6"/>
    <p:sldId id="270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5324" autoAdjust="0"/>
  </p:normalViewPr>
  <p:slideViewPr>
    <p:cSldViewPr snapToGrid="0">
      <p:cViewPr varScale="1">
        <p:scale>
          <a:sx n="81" d="100"/>
          <a:sy n="81" d="100"/>
        </p:scale>
        <p:origin x="96" y="10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CC0DBEF5-1671-40B7-96AF-4433F092F82B}" type="datetime1">
              <a:rPr lang="pl-PL" smtClean="0"/>
              <a:t>2018-01-22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B828588A-5C4E-401A-AECC-B6F63A9DE965}" type="slidenum">
              <a:rPr lang="pl-PL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74340D8D-D59C-48A7-BE39-4A3150158424}" type="datetime1">
              <a:rPr lang="pl-PL" smtClean="0"/>
              <a:pPr/>
              <a:t>2018-01-22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77542409-6A04-4DC6-AC3A-D3758287A8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52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65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03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70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60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41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28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52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86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uszyste białe obłoki na ciemnobłękitnym niebie" title="Obraz projektu slajdu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 descr="Kiełkująca roślina — zbliżenie" title="Obraz projektu slajdu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az 10" descr="Fale" title="Obraz projektu slajdu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 latinLnBrk="0">
              <a:lnSpc>
                <a:spcPct val="90000"/>
              </a:lnSpc>
              <a:defRPr lang="pl-PL"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l-PL" sz="180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pl-PL" sz="2000"/>
            </a:lvl2pPr>
            <a:lvl3pPr marL="914400" indent="0" algn="ctr" latinLnBrk="0">
              <a:buNone/>
              <a:defRPr lang="pl-PL" sz="1800"/>
            </a:lvl3pPr>
            <a:lvl4pPr marL="1371600" indent="0" algn="ctr" latinLnBrk="0">
              <a:buNone/>
              <a:defRPr lang="pl-PL" sz="1600"/>
            </a:lvl4pPr>
            <a:lvl5pPr marL="1828800" indent="0" algn="ctr" latinLnBrk="0">
              <a:buNone/>
              <a:defRPr lang="pl-PL" sz="1600"/>
            </a:lvl5pPr>
            <a:lvl6pPr marL="2286000" indent="0" algn="ctr" latinLnBrk="0">
              <a:buNone/>
              <a:defRPr lang="pl-PL" sz="1600"/>
            </a:lvl6pPr>
            <a:lvl7pPr marL="2743200" indent="0" algn="ctr" latinLnBrk="0">
              <a:buNone/>
              <a:defRPr lang="pl-PL" sz="1600"/>
            </a:lvl7pPr>
            <a:lvl8pPr marL="3200400" indent="0" algn="ctr" latinLnBrk="0">
              <a:buNone/>
              <a:defRPr lang="pl-PL" sz="1600"/>
            </a:lvl8pPr>
            <a:lvl9pPr marL="3657600" indent="0" algn="ctr" latinLnBrk="0">
              <a:buNone/>
              <a:defRPr lang="pl-PL"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lipiec 22, 2012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Miejsce na tekst stopki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lipiec 22, 2012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Miejsce na tekst stopki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noProof="0" dirty="0"/>
              <a:t>lipiec 22, 2012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 dirty="0"/>
              <a:t>Miejsce na tekst stopki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 latinLnBrk="0">
              <a:defRPr lang="pl-PL" sz="6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pl-PL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pl-PL" sz="2000"/>
            </a:lvl2pPr>
            <a:lvl3pPr marL="914400" indent="0" latinLnBrk="0">
              <a:buNone/>
              <a:defRPr lang="pl-PL" sz="1800"/>
            </a:lvl3pPr>
            <a:lvl4pPr marL="1371600" indent="0" latinLnBrk="0">
              <a:buNone/>
              <a:defRPr lang="pl-PL" sz="1600"/>
            </a:lvl4pPr>
            <a:lvl5pPr marL="1828800" indent="0" latinLnBrk="0">
              <a:buNone/>
              <a:defRPr lang="pl-PL" sz="1600"/>
            </a:lvl5pPr>
            <a:lvl6pPr marL="2286000" indent="0" latinLnBrk="0">
              <a:buNone/>
              <a:defRPr lang="pl-PL" sz="1600"/>
            </a:lvl6pPr>
            <a:lvl7pPr marL="2743200" indent="0" latinLnBrk="0">
              <a:buNone/>
              <a:defRPr lang="pl-PL" sz="1600"/>
            </a:lvl7pPr>
            <a:lvl8pPr marL="3200400" indent="0" latinLnBrk="0">
              <a:buNone/>
              <a:defRPr lang="pl-PL" sz="1600"/>
            </a:lvl8pPr>
            <a:lvl9pPr marL="3657600" indent="0" latinLnBrk="0">
              <a:buNone/>
              <a:defRPr lang="pl-PL"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9" name="Obraz 8" descr="Fale" title="Obraz projektu slajdu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Obraz 10" descr="Zielone rośliny — zbliżenie" title="Obraz projektu slajdu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 latinLnBrk="0">
              <a:defRPr lang="pl-PL" sz="22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latinLnBrk="0">
              <a:defRPr lang="pl-PL" sz="1600"/>
            </a:lvl6pPr>
            <a:lvl7pPr latinLnBrk="0">
              <a:defRPr lang="pl-PL" sz="1600"/>
            </a:lvl7pPr>
            <a:lvl8pPr latinLnBrk="0">
              <a:defRPr lang="pl-PL" sz="1600"/>
            </a:lvl8pPr>
            <a:lvl9pPr latinLnBrk="0">
              <a:defRPr lang="pl-PL"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 latinLnBrk="0">
              <a:defRPr lang="pl-PL" sz="22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latinLnBrk="0">
              <a:defRPr lang="pl-PL" sz="1600"/>
            </a:lvl6pPr>
            <a:lvl7pPr latinLnBrk="0">
              <a:defRPr lang="pl-PL" sz="1600"/>
            </a:lvl7pPr>
            <a:lvl8pPr latinLnBrk="0">
              <a:defRPr lang="pl-PL" sz="1600"/>
            </a:lvl8pPr>
            <a:lvl9pPr latinLnBrk="0">
              <a:defRPr lang="pl-PL"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lipiec 22, 2012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Miejsce na tekst stopki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2200" b="1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 latinLnBrk="0">
              <a:defRPr lang="pl-PL" sz="22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latinLnBrk="0">
              <a:defRPr lang="pl-PL" sz="1600"/>
            </a:lvl6pPr>
            <a:lvl7pPr latinLnBrk="0">
              <a:defRPr lang="pl-PL" sz="1600"/>
            </a:lvl7pPr>
            <a:lvl8pPr latinLnBrk="0">
              <a:defRPr lang="pl-PL" sz="1600"/>
            </a:lvl8pPr>
            <a:lvl9pPr latinLnBrk="0">
              <a:defRPr lang="pl-PL"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2200" b="1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 latinLnBrk="0">
              <a:defRPr lang="pl-PL" sz="22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latinLnBrk="0">
              <a:defRPr lang="pl-PL" sz="1600"/>
            </a:lvl6pPr>
            <a:lvl7pPr latinLnBrk="0">
              <a:defRPr lang="pl-PL" sz="1600"/>
            </a:lvl7pPr>
            <a:lvl8pPr latinLnBrk="0">
              <a:defRPr lang="pl-PL" sz="1600"/>
            </a:lvl8pPr>
            <a:lvl9pPr latinLnBrk="0">
              <a:defRPr lang="pl-PL"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lipiec 22, 2012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Miejsce na tekst stopki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lipiec 22, 2012</a:t>
            </a: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Miejsce na tekst stopki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lipiec 22, 2012</a:t>
            </a:r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Miejsce na tekst stopki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 latinLnBrk="0">
              <a:defRPr lang="pl-PL" sz="3200"/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 latinLnBrk="0">
              <a:defRPr lang="pl-PL" sz="22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latinLnBrk="0">
              <a:defRPr lang="pl-PL" sz="1600"/>
            </a:lvl6pPr>
            <a:lvl7pPr latinLnBrk="0">
              <a:defRPr lang="pl-PL" sz="1600"/>
            </a:lvl7pPr>
            <a:lvl8pPr latinLnBrk="0">
              <a:defRPr lang="pl-PL" sz="1600"/>
            </a:lvl8pPr>
            <a:lvl9pPr latinLnBrk="0">
              <a:defRPr lang="pl-PL"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pl-PL" sz="1800"/>
            </a:lvl1pPr>
            <a:lvl2pPr marL="457200" indent="0" latinLnBrk="0">
              <a:buNone/>
              <a:defRPr lang="pl-PL" sz="1400"/>
            </a:lvl2pPr>
            <a:lvl3pPr marL="914400" indent="0" latinLnBrk="0">
              <a:buNone/>
              <a:defRPr lang="pl-PL" sz="1200"/>
            </a:lvl3pPr>
            <a:lvl4pPr marL="1371600" indent="0" latinLnBrk="0">
              <a:buNone/>
              <a:defRPr lang="pl-PL" sz="1000"/>
            </a:lvl4pPr>
            <a:lvl5pPr marL="1828800" indent="0" latinLnBrk="0">
              <a:buNone/>
              <a:defRPr lang="pl-PL" sz="1000"/>
            </a:lvl5pPr>
            <a:lvl6pPr marL="2286000" indent="0" latinLnBrk="0">
              <a:buNone/>
              <a:defRPr lang="pl-PL" sz="1000"/>
            </a:lvl6pPr>
            <a:lvl7pPr marL="2743200" indent="0" latinLnBrk="0">
              <a:buNone/>
              <a:defRPr lang="pl-PL" sz="1000"/>
            </a:lvl7pPr>
            <a:lvl8pPr marL="3200400" indent="0" latinLnBrk="0">
              <a:buNone/>
              <a:defRPr lang="pl-PL" sz="1000"/>
            </a:lvl8pPr>
            <a:lvl9pPr marL="3657600" indent="0" latinLnBrk="0">
              <a:buNone/>
              <a:defRPr lang="pl-PL"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lipiec 22, 2012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Miejsce na tekst stopki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 latinLnBrk="0">
              <a:defRPr lang="pl-PL" sz="3200"/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pl-PL" sz="2200"/>
            </a:lvl1pPr>
            <a:lvl2pPr marL="457200" indent="0" latinLnBrk="0">
              <a:buNone/>
              <a:defRPr lang="pl-PL" sz="2800"/>
            </a:lvl2pPr>
            <a:lvl3pPr marL="914400" indent="0" latinLnBrk="0">
              <a:buNone/>
              <a:defRPr lang="pl-PL" sz="2400"/>
            </a:lvl3pPr>
            <a:lvl4pPr marL="1371600" indent="0" latinLnBrk="0">
              <a:buNone/>
              <a:defRPr lang="pl-PL" sz="2000"/>
            </a:lvl4pPr>
            <a:lvl5pPr marL="1828800" indent="0" latinLnBrk="0">
              <a:buNone/>
              <a:defRPr lang="pl-PL" sz="2000"/>
            </a:lvl5pPr>
            <a:lvl6pPr marL="2286000" indent="0" latinLnBrk="0">
              <a:buNone/>
              <a:defRPr lang="pl-PL" sz="2000"/>
            </a:lvl6pPr>
            <a:lvl7pPr marL="2743200" indent="0" latinLnBrk="0">
              <a:buNone/>
              <a:defRPr lang="pl-PL" sz="2000"/>
            </a:lvl7pPr>
            <a:lvl8pPr marL="3200400" indent="0" latinLnBrk="0">
              <a:buNone/>
              <a:defRPr lang="pl-PL" sz="2000"/>
            </a:lvl8pPr>
            <a:lvl9pPr marL="3657600" indent="0" latinLnBrk="0">
              <a:buNone/>
              <a:defRPr lang="pl-PL" sz="2000"/>
            </a:lvl9pPr>
          </a:lstStyle>
          <a:p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pl-PL" sz="1800"/>
            </a:lvl1pPr>
            <a:lvl2pPr marL="457200" indent="0" latinLnBrk="0">
              <a:buNone/>
              <a:defRPr lang="pl-PL" sz="1400"/>
            </a:lvl2pPr>
            <a:lvl3pPr marL="914400" indent="0" latinLnBrk="0">
              <a:buNone/>
              <a:defRPr lang="pl-PL" sz="1200"/>
            </a:lvl3pPr>
            <a:lvl4pPr marL="1371600" indent="0" latinLnBrk="0">
              <a:buNone/>
              <a:defRPr lang="pl-PL" sz="1000"/>
            </a:lvl4pPr>
            <a:lvl5pPr marL="1828800" indent="0" latinLnBrk="0">
              <a:buNone/>
              <a:defRPr lang="pl-PL" sz="1000"/>
            </a:lvl5pPr>
            <a:lvl6pPr marL="2286000" indent="0" latinLnBrk="0">
              <a:buNone/>
              <a:defRPr lang="pl-PL" sz="1000"/>
            </a:lvl6pPr>
            <a:lvl7pPr marL="2743200" indent="0" latinLnBrk="0">
              <a:buNone/>
              <a:defRPr lang="pl-PL" sz="1000"/>
            </a:lvl7pPr>
            <a:lvl8pPr marL="3200400" indent="0" latinLnBrk="0">
              <a:buNone/>
              <a:defRPr lang="pl-PL" sz="1000"/>
            </a:lvl8pPr>
            <a:lvl9pPr marL="3657600" indent="0" latinLnBrk="0">
              <a:buNone/>
              <a:defRPr lang="pl-PL"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lipiec 22, 2012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Miejsce na tekst stopki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noProof="0" dirty="0"/>
              <a:t>lipiec 22, 2012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l-PL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noProof="0" dirty="0"/>
              <a:t>Miejsce na tekst stopki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pl-PL"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pl-PL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/>
          <a:lstStyle/>
          <a:p>
            <a:r>
              <a:rPr lang="pl-PL" b="1" dirty="0"/>
              <a:t>Odnawialne Źródła Energii 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rgbClr val="8BAA00"/>
                </a:solidFill>
              </a:rPr>
              <a:t>Energia wiatru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dirty="0"/>
              <a:t>Z A L E T Y</a:t>
            </a:r>
          </a:p>
          <a:p>
            <a:pPr marL="210185" indent="-210185"/>
            <a:r>
              <a:rPr lang="pl-PL" dirty="0"/>
              <a:t>Czyste źródło energii </a:t>
            </a:r>
          </a:p>
          <a:p>
            <a:pPr marL="210185" indent="-210185"/>
            <a:r>
              <a:rPr lang="pl-PL" dirty="0"/>
              <a:t>Możliwość wykorzystania w gospodarstwach oddalonych od innych źródeł energii 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dirty="0"/>
              <a:t>W A D Y</a:t>
            </a:r>
          </a:p>
          <a:p>
            <a:pPr marL="210185" indent="-210185"/>
            <a:r>
              <a:rPr lang="pl-PL" dirty="0"/>
              <a:t>Hałas (szkodzi zdrowiu)</a:t>
            </a:r>
          </a:p>
          <a:p>
            <a:pPr marL="210185" indent="-210185"/>
            <a:r>
              <a:rPr lang="pl-PL" dirty="0"/>
              <a:t>Ingerencja w krajobraz</a:t>
            </a:r>
          </a:p>
          <a:p>
            <a:pPr marL="210185" indent="-210185"/>
            <a:r>
              <a:rPr lang="pl-PL" dirty="0"/>
              <a:t>Zależność od pogody</a:t>
            </a:r>
          </a:p>
          <a:p>
            <a:pPr marL="210185" indent="-210185"/>
            <a:r>
              <a:rPr lang="pl-PL" dirty="0"/>
              <a:t>Dość wysoki koszt budowy </a:t>
            </a:r>
          </a:p>
          <a:p>
            <a:pPr marL="210185" indent="-210185"/>
            <a:r>
              <a:rPr lang="pl-PL" dirty="0"/>
              <a:t>Zakłócanie fal radiowych i telewizyjnych </a:t>
            </a:r>
          </a:p>
          <a:p>
            <a:pPr marL="210185" indent="-210185"/>
            <a:r>
              <a:rPr lang="pl-PL" dirty="0"/>
              <a:t>Zagrożenie dla ptaków i innych gatunków migrujących</a:t>
            </a:r>
          </a:p>
        </p:txBody>
      </p:sp>
    </p:spTree>
    <p:extLst>
      <p:ext uri="{BB962C8B-B14F-4D97-AF65-F5344CB8AC3E}">
        <p14:creationId xmlns:p14="http://schemas.microsoft.com/office/powerpoint/2010/main" val="32670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/>
              <a:t>Geotermia 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pl-PL" sz="2800" dirty="0"/>
              <a:t>Energia geotermiczna (tzw. sucha energia geotermiczna) - jest to naturalna energia Ziemi zakumulowana w gruncie i skałach, a także wodach wypełniających struktury porowate skorupy ziemskiej. 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39FAD24-4617-44A0-9D9B-5B49120DA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9" descr="Obraz zawierający tekst, mapa&#10;&#10;Opis wygenerowany przy wysokim poziomie pewności">
            <a:extLst>
              <a:ext uri="{FF2B5EF4-FFF2-40B4-BE49-F238E27FC236}">
                <a16:creationId xmlns:a16="http://schemas.microsoft.com/office/drawing/2014/main" id="{404F8C3D-3745-4D7F-B5F1-409F0348FF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7950" y="2766319"/>
            <a:ext cx="4773017" cy="30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06B264-4E91-4229-9EAB-8804198E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/>
              <a:t>Energia geotermalna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4D9CA1-9F7D-4F88-B094-19C474BB9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/>
              <a:t>Z A L E T Y 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BD3257-30C8-4EC0-A69D-C4BA66D536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pl-PL" dirty="0"/>
              <a:t>Czyste źródło energii 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E9AAB2-3DD1-4606-939D-5B62B93C7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/>
              <a:t>W A D Y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20FEBE9-3D24-4DB6-B7C7-6CE50A551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pl-PL" dirty="0"/>
              <a:t>Nie wszędzie dostępna </a:t>
            </a:r>
          </a:p>
          <a:p>
            <a:pPr marL="210185" indent="-210185"/>
            <a:r>
              <a:rPr lang="pl-PL" dirty="0"/>
              <a:t>Droga instalacja </a:t>
            </a:r>
          </a:p>
          <a:p>
            <a:pPr marL="210185" indent="-210185"/>
            <a:r>
              <a:rPr lang="pl-PL" dirty="0"/>
              <a:t>Trudne technicznie utrzymanie</a:t>
            </a:r>
          </a:p>
        </p:txBody>
      </p:sp>
      <p:pic>
        <p:nvPicPr>
          <p:cNvPr id="7" name="Obraz 7" descr="image-geothermal-sustainable-energy-icon-30082810.jpg">
            <a:extLst>
              <a:ext uri="{FF2B5EF4-FFF2-40B4-BE49-F238E27FC236}">
                <a16:creationId xmlns:a16="http://schemas.microsoft.com/office/drawing/2014/main" id="{A5918C48-5686-4C57-B0BB-065C76E0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3162300"/>
            <a:ext cx="27432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89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72F70-5FD6-4218-8134-69054705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Energia Słoneczna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9E23FE-4954-4E1D-8974-CC531C89D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D0017E-661E-41D1-8586-D0C76CE094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pl-PL" dirty="0"/>
              <a:t>Technologie energii słonecznej bazują na wykorzystaniu energii cieplnej słońca do celów grzewczych, a także wykorzystują promieniowanie słoneczne do produkcji energii elektrycznej. Dziś energia słoneczna jest jedną z najszybciej rozwijających się technologii energetycznych.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5B502A5-21D7-48B1-B17D-1E363649B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7" descr="energia-słoneczna.jpg">
            <a:extLst>
              <a:ext uri="{FF2B5EF4-FFF2-40B4-BE49-F238E27FC236}">
                <a16:creationId xmlns:a16="http://schemas.microsoft.com/office/drawing/2014/main" id="{8B73C6C4-F121-4FC7-9D88-CAEEB34A52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-420000">
            <a:off x="6573982" y="2378392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9" descr="BIAŁE-TŁO-300x225.png">
            <a:extLst>
              <a:ext uri="{FF2B5EF4-FFF2-40B4-BE49-F238E27FC236}">
                <a16:creationId xmlns:a16="http://schemas.microsoft.com/office/drawing/2014/main" id="{F4DA9434-CEDB-4FB0-B981-CCF82F69E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075" y="691723"/>
            <a:ext cx="240957" cy="1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79663F-DE43-4E93-A05B-8187829D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Biomasa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2507C7-05BB-484D-9AEC-32BEA0C71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FCAD78-E33A-47EF-8F37-65DAF1109B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pl-PL" dirty="0"/>
              <a:t> Biomasa to materia pochodzenia organicznego. Jej energię możemy wykorzystywać spalając ją, rozkładając lub przekształcając chemicznie. 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18BA5A-8F8C-451B-880C-96976633A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7" descr="30543511-dibujos-animados-estufa-de-pellets-aislado-en-fondo-blanco.jpg">
            <a:extLst>
              <a:ext uri="{FF2B5EF4-FFF2-40B4-BE49-F238E27FC236}">
                <a16:creationId xmlns:a16="http://schemas.microsoft.com/office/drawing/2014/main" id="{99F621A2-7B29-4EDB-96D4-938F9BA49B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480000">
            <a:off x="6670964" y="2238375"/>
            <a:ext cx="3619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9" descr="BIAŁE-TŁO-300x225.png">
            <a:extLst>
              <a:ext uri="{FF2B5EF4-FFF2-40B4-BE49-F238E27FC236}">
                <a16:creationId xmlns:a16="http://schemas.microsoft.com/office/drawing/2014/main" id="{FA4EBCCE-B0D0-4DC7-B900-B2C7E2660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17" y="3552825"/>
            <a:ext cx="3035156" cy="232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09C97-5529-496D-9A12-060BFADF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rgbClr val="8BAA00"/>
                </a:solidFill>
              </a:rPr>
              <a:t>Biomasa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C6A185-61C9-4131-AE1A-E51F0F77F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/>
              <a:t>Z A L E T Y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06B5E9-14B1-4CD6-A333-AC2E5A35A0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pl-PL" dirty="0"/>
              <a:t>Duży potencjał techniczny (dostępność ziemi uprawnej) w niektórych regionach.</a:t>
            </a:r>
          </a:p>
          <a:p>
            <a:pPr marL="210185" indent="-210185"/>
            <a:r>
              <a:rPr lang="pl-PL" dirty="0"/>
              <a:t>Utylizacja niektórych odpadów i ścieków.</a:t>
            </a:r>
          </a:p>
          <a:p>
            <a:pPr marL="210185" indent="-210185"/>
            <a:r>
              <a:rPr lang="pl-PL" dirty="0"/>
              <a:t>Zagospodarowanie i wykorzystanie terenów pod uprawy 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BDBEAEE-74DB-498F-B393-32D1FF26A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0" dirty="0"/>
              <a:t>W A D Y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E37D601-3C93-4A97-A73E-E210264164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pl-PL" dirty="0"/>
              <a:t>Konieczność prowadzenia uprawy</a:t>
            </a:r>
          </a:p>
          <a:p>
            <a:pPr marL="210185" indent="-210185"/>
            <a:r>
              <a:rPr lang="pl-PL" dirty="0"/>
              <a:t>Spalanie – wydzielanie szkodliwych substancji</a:t>
            </a:r>
          </a:p>
          <a:p>
            <a:pPr marL="210185" indent="-210185"/>
            <a:r>
              <a:rPr lang="pl-PL" dirty="0"/>
              <a:t>Jałowienie gleb</a:t>
            </a:r>
          </a:p>
        </p:txBody>
      </p:sp>
    </p:spTree>
    <p:extLst>
      <p:ext uri="{BB962C8B-B14F-4D97-AF65-F5344CB8AC3E}">
        <p14:creationId xmlns:p14="http://schemas.microsoft.com/office/powerpoint/2010/main" val="40898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D1AF59-C105-4EB2-A57E-A58AF259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 za uwagę.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97C4CB-F9FF-4D0F-938E-9D9043108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1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10026" y="1216974"/>
            <a:ext cx="4610099" cy="4620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0185" indent="-210185">
              <a:buNone/>
            </a:pPr>
            <a:r>
              <a:rPr lang="pl-PL" sz="2800"/>
              <a:t>Energie odnawialne to takie, których źródła są niewyczerpalne i których eksploatacja powoduje możliwie najmniej szkód w środowisku</a:t>
            </a:r>
            <a:r>
              <a:rPr lang="pl-PL" dirty="0"/>
              <a:t>. </a:t>
            </a:r>
          </a:p>
        </p:txBody>
      </p:sp>
      <p:pic>
        <p:nvPicPr>
          <p:cNvPr id="6" name="Obraz 6" descr="Solar-Panel-Clip-Art-580x421.jpg">
            <a:extLst>
              <a:ext uri="{FF2B5EF4-FFF2-40B4-BE49-F238E27FC236}">
                <a16:creationId xmlns:a16="http://schemas.microsoft.com/office/drawing/2014/main" id="{879BB202-9D9D-46C1-8A19-7504ED3A1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10026" y="4181475"/>
            <a:ext cx="2816023" cy="2050803"/>
          </a:xfrm>
          <a:prstGeom prst="rect">
            <a:avLst/>
          </a:prstGeom>
        </p:spPr>
      </p:pic>
      <p:pic>
        <p:nvPicPr>
          <p:cNvPr id="8" name="Obraz 8" descr="wiatraki-wektory-eps_csp6414888.jpg">
            <a:extLst>
              <a:ext uri="{FF2B5EF4-FFF2-40B4-BE49-F238E27FC236}">
                <a16:creationId xmlns:a16="http://schemas.microsoft.com/office/drawing/2014/main" id="{0D86AF74-D3EA-48F4-B92D-FAB20AE90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264" y="4278178"/>
            <a:ext cx="2439017" cy="1847850"/>
          </a:xfrm>
          <a:prstGeom prst="rect">
            <a:avLst/>
          </a:prstGeom>
        </p:spPr>
      </p:pic>
      <p:pic>
        <p:nvPicPr>
          <p:cNvPr id="10" name="Obraz 10" descr="fiix.png">
            <a:extLst>
              <a:ext uri="{FF2B5EF4-FFF2-40B4-BE49-F238E27FC236}">
                <a16:creationId xmlns:a16="http://schemas.microsoft.com/office/drawing/2014/main" id="{66B12965-F438-4D38-ADA4-68F46DB25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109" y="3524250"/>
            <a:ext cx="2743894" cy="2743200"/>
          </a:xfrm>
          <a:prstGeom prst="rect">
            <a:avLst/>
          </a:prstGeom>
        </p:spPr>
      </p:pic>
      <p:pic>
        <p:nvPicPr>
          <p:cNvPr id="12" name="Obraz 12" descr="55893203-różne-rodzaje-źródeł-mocy-i-energii-w-tym-energii-wiatrowej-słonecznej-wodnej-lub-zapory-wodnej-i-in.jpg">
            <a:extLst>
              <a:ext uri="{FF2B5EF4-FFF2-40B4-BE49-F238E27FC236}">
                <a16:creationId xmlns:a16="http://schemas.microsoft.com/office/drawing/2014/main" id="{4BA38A28-0042-4091-8779-878A46921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7107" y="714375"/>
            <a:ext cx="274389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0027" y="47625"/>
            <a:ext cx="9371949" cy="1183566"/>
          </a:xfrm>
        </p:spPr>
        <p:txBody>
          <a:bodyPr/>
          <a:lstStyle/>
          <a:p>
            <a:r>
              <a:rPr lang="pl-PL" dirty="0"/>
              <a:t>Dlaczego Energia Odnawialna? 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Zawartość — symbol zastępczy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0185" indent="-210185">
              <a:buNone/>
            </a:pPr>
            <a:r>
              <a:rPr lang="pl-PL" dirty="0"/>
              <a:t>Alternatywa dla energii kopalnych.</a:t>
            </a:r>
          </a:p>
          <a:p>
            <a:pPr marL="210185" indent="-210185">
              <a:buNone/>
            </a:pPr>
            <a:endParaRPr lang="pl-PL" dirty="0"/>
          </a:p>
          <a:p>
            <a:pPr marL="210185" indent="-210185">
              <a:buNone/>
            </a:pPr>
            <a:r>
              <a:rPr lang="pl-PL" dirty="0"/>
              <a:t>Znacznie mniejsza ingerencja w środowisko w porównaniu z tradycyjnymi źródłami energii.</a:t>
            </a:r>
          </a:p>
          <a:p>
            <a:pPr marL="210185" indent="-210185">
              <a:buNone/>
            </a:pPr>
            <a:endParaRPr lang="pl-PL" dirty="0"/>
          </a:p>
          <a:p>
            <a:pPr marL="210185" indent="-210185">
              <a:buNone/>
            </a:pPr>
            <a:r>
              <a:rPr lang="pl-PL" dirty="0"/>
              <a:t>Szansa na dostęp do elektryczności dla ludzi żyjących na terenach gdzie nie ma innych źródeł energii.</a:t>
            </a:r>
          </a:p>
          <a:p>
            <a:pPr marL="210185" indent="-210185">
              <a:buNone/>
            </a:pPr>
            <a:endParaRPr lang="pl-PL" dirty="0"/>
          </a:p>
          <a:p>
            <a:pPr marL="210185" indent="-210185">
              <a:buNone/>
            </a:pPr>
            <a:r>
              <a:rPr lang="pl-PL" dirty="0"/>
              <a:t>Powszechny dostęp, oraz bezgraniczne zasoby.</a:t>
            </a:r>
          </a:p>
          <a:p>
            <a:pPr marL="210185" indent="-210185">
              <a:buNone/>
            </a:pPr>
            <a:endParaRPr lang="pl-PL" dirty="0"/>
          </a:p>
          <a:p>
            <a:pPr marL="210185" indent="-210185">
              <a:buNone/>
            </a:pPr>
            <a:endParaRPr lang="pl-PL" dirty="0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A35C1927-FB01-4219-9205-023A860B6427}"/>
              </a:ext>
            </a:extLst>
          </p:cNvPr>
          <p:cNvSpPr/>
          <p:nvPr/>
        </p:nvSpPr>
        <p:spPr>
          <a:xfrm>
            <a:off x="427038" y="1504950"/>
            <a:ext cx="902261" cy="446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CBFDFDCA-B76B-45D6-8591-B769F4CB212C}"/>
              </a:ext>
            </a:extLst>
          </p:cNvPr>
          <p:cNvSpPr/>
          <p:nvPr/>
        </p:nvSpPr>
        <p:spPr>
          <a:xfrm>
            <a:off x="427038" y="2505075"/>
            <a:ext cx="902261" cy="433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A8BCE283-4B4A-4766-8ABC-0D680B85EEA1}"/>
              </a:ext>
            </a:extLst>
          </p:cNvPr>
          <p:cNvSpPr/>
          <p:nvPr/>
        </p:nvSpPr>
        <p:spPr>
          <a:xfrm>
            <a:off x="427038" y="3652636"/>
            <a:ext cx="902261" cy="433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51A3989-0390-4FAC-BB96-6C6071183E4C}"/>
              </a:ext>
            </a:extLst>
          </p:cNvPr>
          <p:cNvSpPr txBox="1"/>
          <p:nvPr/>
        </p:nvSpPr>
        <p:spPr>
          <a:xfrm>
            <a:off x="6649214" y="27457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51547D5E-D426-44A5-B44A-9B51E5C9BFC7}"/>
              </a:ext>
            </a:extLst>
          </p:cNvPr>
          <p:cNvSpPr/>
          <p:nvPr/>
        </p:nvSpPr>
        <p:spPr>
          <a:xfrm>
            <a:off x="427038" y="4800600"/>
            <a:ext cx="902261" cy="433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9">
            <a:extLst>
              <a:ext uri="{FF2B5EF4-FFF2-40B4-BE49-F238E27FC236}">
                <a16:creationId xmlns:a16="http://schemas.microsoft.com/office/drawing/2014/main" id="{E8D466DC-144F-48CF-A8E5-25CAAF923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826" y="4078523"/>
            <a:ext cx="2196148" cy="23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809" y="209550"/>
            <a:ext cx="9371949" cy="1183566"/>
          </a:xfrm>
        </p:spPr>
        <p:txBody>
          <a:bodyPr/>
          <a:lstStyle/>
          <a:p>
            <a:r>
              <a:rPr lang="pl-PL" dirty="0"/>
              <a:t>Istnieje pięć grup energii odnawialnych: 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6E6CAA76-FCD0-439C-8F40-0B7EF3FAC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25585"/>
            <a:ext cx="9942513" cy="2693803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14" name="Tabela 14">
            <a:extLst>
              <a:ext uri="{FF2B5EF4-FFF2-40B4-BE49-F238E27FC236}">
                <a16:creationId xmlns:a16="http://schemas.microsoft.com/office/drawing/2014/main" id="{C506AF5A-6B58-4CDB-899C-75C1BD6D52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0384092"/>
              </p:ext>
            </p:extLst>
          </p:nvPr>
        </p:nvGraphicFramePr>
        <p:xfrm>
          <a:off x="1258166" y="4581525"/>
          <a:ext cx="8784920" cy="13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84">
                  <a:extLst>
                    <a:ext uri="{9D8B030D-6E8A-4147-A177-3AD203B41FA5}">
                      <a16:colId xmlns:a16="http://schemas.microsoft.com/office/drawing/2014/main" val="3263091182"/>
                    </a:ext>
                  </a:extLst>
                </a:gridCol>
                <a:gridCol w="1756984">
                  <a:extLst>
                    <a:ext uri="{9D8B030D-6E8A-4147-A177-3AD203B41FA5}">
                      <a16:colId xmlns:a16="http://schemas.microsoft.com/office/drawing/2014/main" val="2153927564"/>
                    </a:ext>
                  </a:extLst>
                </a:gridCol>
                <a:gridCol w="1756984">
                  <a:extLst>
                    <a:ext uri="{9D8B030D-6E8A-4147-A177-3AD203B41FA5}">
                      <a16:colId xmlns:a16="http://schemas.microsoft.com/office/drawing/2014/main" val="581973247"/>
                    </a:ext>
                  </a:extLst>
                </a:gridCol>
                <a:gridCol w="1756984">
                  <a:extLst>
                    <a:ext uri="{9D8B030D-6E8A-4147-A177-3AD203B41FA5}">
                      <a16:colId xmlns:a16="http://schemas.microsoft.com/office/drawing/2014/main" val="2096276416"/>
                    </a:ext>
                  </a:extLst>
                </a:gridCol>
                <a:gridCol w="1756984">
                  <a:extLst>
                    <a:ext uri="{9D8B030D-6E8A-4147-A177-3AD203B41FA5}">
                      <a16:colId xmlns:a16="http://schemas.microsoft.com/office/drawing/2014/main" val="2716275914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l-PL" sz="1800" b="1" i="0" u="none" strike="noStrike" noProof="0" dirty="0">
                          <a:solidFill>
                            <a:srgbClr val="FFFFFF"/>
                          </a:solidFill>
                          <a:latin typeface="Corbel"/>
                        </a:rPr>
                        <a:t> Wodna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dirty="0"/>
                        <a:t>Biomasy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dirty="0"/>
                        <a:t>Geotermalna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dirty="0"/>
                        <a:t>Wiatru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dirty="0"/>
                        <a:t>Słoneczna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43861"/>
                  </a:ext>
                </a:extLst>
              </a:tr>
              <a:tr h="58768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l-PL" sz="1800" b="0" i="0" u="none" strike="noStrike" noProof="0" dirty="0">
                          <a:solidFill>
                            <a:srgbClr val="4D3E2F"/>
                          </a:solidFill>
                          <a:latin typeface="Corbel"/>
                        </a:rPr>
                        <a:t> 92,5 %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dirty="0"/>
                        <a:t>5,5%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dirty="0"/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dirty="0"/>
                        <a:t>0,05%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77162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5D7CD94-F2E9-4BF9-81BE-11C80431537B}"/>
              </a:ext>
            </a:extLst>
          </p:cNvPr>
          <p:cNvSpPr txBox="1"/>
          <p:nvPr/>
        </p:nvSpPr>
        <p:spPr>
          <a:xfrm>
            <a:off x="847822" y="1600200"/>
            <a:ext cx="5680541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l-PL" sz="2400" dirty="0"/>
              <a:t>Wodna</a:t>
            </a:r>
            <a:endParaRPr lang="pl-PL"/>
          </a:p>
          <a:p>
            <a:pPr marL="342900" indent="-342900">
              <a:buFont typeface="Arial"/>
              <a:buChar char="•"/>
            </a:pPr>
            <a:r>
              <a:rPr lang="pl-PL" sz="2400" dirty="0"/>
              <a:t>Biomasy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/>
              <a:t>Geotermalna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/>
              <a:t>Wiatru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/>
              <a:t>Słoneczna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A66E539-F842-4BBC-AB30-746D2CC34D55}"/>
              </a:ext>
            </a:extLst>
          </p:cNvPr>
          <p:cNvSpPr txBox="1"/>
          <p:nvPr/>
        </p:nvSpPr>
        <p:spPr>
          <a:xfrm>
            <a:off x="628809" y="3541842"/>
            <a:ext cx="5188883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200" dirty="0"/>
              <a:t>Udział procentowy w światowej produkcji en. odnawialnych:</a:t>
            </a:r>
          </a:p>
        </p:txBody>
      </p:sp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7" descr="611751144.jpg">
            <a:extLst>
              <a:ext uri="{FF2B5EF4-FFF2-40B4-BE49-F238E27FC236}">
                <a16:creationId xmlns:a16="http://schemas.microsoft.com/office/drawing/2014/main" id="{080B9C27-5EB3-4656-8F06-BD0FABF042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53704" y="1617153"/>
            <a:ext cx="3957450" cy="395893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Odnawialne źródła energii w Polsce: 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9C3A42-425C-4A48-93F8-7201FE6DC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pl-PL" dirty="0"/>
              <a:t>Biomasa </a:t>
            </a:r>
          </a:p>
          <a:p>
            <a:pPr marL="210185" indent="-210185"/>
            <a:r>
              <a:rPr lang="pl-PL" dirty="0"/>
              <a:t>Energia wody</a:t>
            </a:r>
          </a:p>
          <a:p>
            <a:pPr marL="210185" indent="-210185"/>
            <a:r>
              <a:rPr lang="pl-PL" dirty="0"/>
              <a:t>Energia wiatru</a:t>
            </a:r>
          </a:p>
          <a:p>
            <a:pPr marL="210185" indent="-210185"/>
            <a:r>
              <a:rPr lang="pl-PL" dirty="0"/>
              <a:t>Zasoby geotermalne</a:t>
            </a:r>
          </a:p>
          <a:p>
            <a:pPr marL="210185" indent="-210185"/>
            <a:r>
              <a:rPr lang="pl-PL" dirty="0"/>
              <a:t>Energia słoneczna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8AF3BF9-8A5A-49D0-BEDF-C5AEC1103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0026" y="49168"/>
            <a:ext cx="9371949" cy="1183566"/>
          </a:xfrm>
        </p:spPr>
        <p:txBody>
          <a:bodyPr/>
          <a:lstStyle/>
          <a:p>
            <a:pPr algn="ctr"/>
            <a:r>
              <a:rPr lang="pl-PL" b="1" dirty="0"/>
              <a:t>Energia wody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314361" y="1819275"/>
            <a:ext cx="5237443" cy="4621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0185" indent="-210185">
              <a:buNone/>
            </a:pPr>
            <a:r>
              <a:rPr lang="pl-PL" sz="3200" dirty="0"/>
              <a:t>Pozyskiwanie energii wód i przekształcenie jej na energię mechaniczną przy użyciu turbin wodnych, a następnie na energię elektryczną za pomocą generatorów elektrycznych- nazywamy energetyką wodną.</a:t>
            </a:r>
          </a:p>
        </p:txBody>
      </p:sp>
      <p:pic>
        <p:nvPicPr>
          <p:cNvPr id="6" name="Obraz 6" descr="images (1).jpg">
            <a:extLst>
              <a:ext uri="{FF2B5EF4-FFF2-40B4-BE49-F238E27FC236}">
                <a16:creationId xmlns:a16="http://schemas.microsoft.com/office/drawing/2014/main" id="{24DFDD59-AD27-4EAB-8E6E-CD4D54F0C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197" y="3554557"/>
            <a:ext cx="3020830" cy="200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az 4" descr="elektrownia-wodna-kamienna.jpg">
            <a:extLst>
              <a:ext uri="{FF2B5EF4-FFF2-40B4-BE49-F238E27FC236}">
                <a16:creationId xmlns:a16="http://schemas.microsoft.com/office/drawing/2014/main" id="{21C94AE2-FC86-4C68-831C-C2E8D480A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516" y="1647825"/>
            <a:ext cx="3255312" cy="2293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Sposoby wykorzystania energii wodnej z mórz i oceanów 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Energia ta obejmuje: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FD7522D-D0A7-41F5-8F3F-3E02FDC9A1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pl-PL" dirty="0"/>
              <a:t>Energie pływów</a:t>
            </a:r>
          </a:p>
          <a:p>
            <a:pPr marL="210185" indent="-210185"/>
            <a:r>
              <a:rPr lang="pl-PL" dirty="0"/>
              <a:t>Energie fal</a:t>
            </a:r>
          </a:p>
          <a:p>
            <a:pPr marL="210185" indent="-210185"/>
            <a:r>
              <a:rPr lang="pl-PL" dirty="0"/>
              <a:t>Energie prądów morskich</a:t>
            </a:r>
          </a:p>
          <a:p>
            <a:pPr marL="210185" indent="-210185"/>
            <a:r>
              <a:rPr lang="pl-PL" dirty="0"/>
              <a:t>Energie z różnic zasolenia</a:t>
            </a:r>
          </a:p>
          <a:p>
            <a:pPr marL="210185" indent="-210185"/>
            <a:r>
              <a:rPr lang="pl-PL" dirty="0"/>
              <a:t>Energie termiczną wody</a:t>
            </a:r>
          </a:p>
          <a:p>
            <a:pPr marL="210185" indent="-210185"/>
            <a:r>
              <a:rPr lang="pl-PL" dirty="0"/>
              <a:t>Energie z biomasy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505641B-AF2E-4E2B-B0D3-9AB505195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10" descr="Obraz zawierający niebo, stół&#10;&#10;Opis wygenerowany przy wysokim poziomie pewności">
            <a:extLst>
              <a:ext uri="{FF2B5EF4-FFF2-40B4-BE49-F238E27FC236}">
                <a16:creationId xmlns:a16="http://schemas.microsoft.com/office/drawing/2014/main" id="{9BE580D5-AD95-4935-BBD2-696D19C30B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53075" y="1639570"/>
            <a:ext cx="4619625" cy="2107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az 14" descr="Obraz zawierający woda, niebo, zewnętrzne, sport&#10;&#10;Opis wygenerowany przy bardzo wysokim poziomie pewności">
            <a:extLst>
              <a:ext uri="{FF2B5EF4-FFF2-40B4-BE49-F238E27FC236}">
                <a16:creationId xmlns:a16="http://schemas.microsoft.com/office/drawing/2014/main" id="{609FBA29-1B3E-4D85-A506-F618D1F73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836" y="4285241"/>
            <a:ext cx="3014229" cy="2006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az 12" descr="Obraz zawierający woda, podłoże, niebo, zegar&#10;&#10;Opis wygenerowany przy bardzo wysokim poziomie pewności">
            <a:extLst>
              <a:ext uri="{FF2B5EF4-FFF2-40B4-BE49-F238E27FC236}">
                <a16:creationId xmlns:a16="http://schemas.microsoft.com/office/drawing/2014/main" id="{6DE8F7E9-5611-49E0-B1B0-ABA3BDB3C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325" y="3209665"/>
            <a:ext cx="318654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6236" y="85725"/>
            <a:ext cx="9371949" cy="1183566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Energia wody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4149AE-3830-439E-8311-D38C32E6C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555750"/>
            <a:ext cx="5524500" cy="4621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dirty="0"/>
              <a:t>Z A L E T Y</a:t>
            </a:r>
          </a:p>
          <a:p>
            <a:pPr marL="210185" indent="-210185"/>
            <a:r>
              <a:rPr lang="pl-PL" dirty="0"/>
              <a:t>Nie zanieczyszcza środowiska (brak odpadów, emisji gazów)</a:t>
            </a:r>
          </a:p>
          <a:p>
            <a:pPr marL="210185" indent="-210185"/>
            <a:r>
              <a:rPr lang="pl-PL" dirty="0"/>
              <a:t>Łatwe gromadzenie energii.</a:t>
            </a:r>
          </a:p>
          <a:p>
            <a:pPr marL="210185" indent="-210185"/>
            <a:r>
              <a:rPr lang="pl-PL" dirty="0"/>
              <a:t>Długi czas działania instalacji</a:t>
            </a:r>
          </a:p>
          <a:p>
            <a:pPr marL="210185" indent="-210185"/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71FE192-4FB4-484C-91B7-5164F15803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dirty="0"/>
              <a:t>W A D Y</a:t>
            </a:r>
            <a:endParaRPr lang="pl-PL"/>
          </a:p>
          <a:p>
            <a:pPr marL="210185" indent="-210185"/>
            <a:r>
              <a:rPr lang="pl-PL" dirty="0"/>
              <a:t> Ingerencja w środowisko naturalne (duże elektrownie) – erozja, zamulenie.</a:t>
            </a:r>
          </a:p>
          <a:p>
            <a:pPr marL="210185" indent="-210185"/>
            <a:r>
              <a:rPr lang="pl-PL" dirty="0"/>
              <a:t>Zmiana naturalnych siedlisk</a:t>
            </a:r>
          </a:p>
          <a:p>
            <a:pPr marL="210185" indent="-210185"/>
            <a:r>
              <a:rPr lang="pl-PL" dirty="0"/>
              <a:t>Wysokie koszty instalacji</a:t>
            </a:r>
          </a:p>
          <a:p>
            <a:pPr marL="210185" indent="-210185"/>
            <a:r>
              <a:rPr lang="pl-PL" dirty="0"/>
              <a:t>Zależność od opadów</a:t>
            </a:r>
          </a:p>
        </p:txBody>
      </p:sp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F87054C-11F6-4FA1-BDD4-3D061DF7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rgbClr val="8BAA00"/>
                </a:solidFill>
              </a:rPr>
              <a:t>Energia Wiatru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014CBCB-7208-4316-9F79-DA69191F52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0185" indent="-210185"/>
            <a:r>
              <a:rPr lang="pl-PL" sz="2400" dirty="0"/>
              <a:t>Energia pochodząca z ruchu mas powietrza jest jedną z najstarszych energii odnawialnych eksploatowanych przez człowieka. Początkowo wykorzystywano ją głównie do napędzania wiatraków mielących zboże lub do pompowania wody. </a:t>
            </a:r>
          </a:p>
        </p:txBody>
      </p:sp>
      <p:pic>
        <p:nvPicPr>
          <p:cNvPr id="8" name="Obraz 8" descr="Obraz zawierający niebo, zewnętrzne, wiatrak, trawa&#10;&#10;Opis wygenerowany przy bardzo wysokim poziomie pewności">
            <a:extLst>
              <a:ext uri="{FF2B5EF4-FFF2-40B4-BE49-F238E27FC236}">
                <a16:creationId xmlns:a16="http://schemas.microsoft.com/office/drawing/2014/main" id="{DB1B2330-2310-43DC-BEAC-8A5D8D07C0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-240000">
            <a:off x="6553200" y="1556281"/>
            <a:ext cx="3467100" cy="461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5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kologia 16x9">
  <a:themeElements>
    <a:clrScheme name="Ekologia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E4A0A9-2C99-418B-A071-FC66BFD35D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8B583-6F29-43E5-A753-63A626A76C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493AF9-AC66-400F-BE61-DEAB22F2F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103</Words>
  <Application>Microsoft Office PowerPoint</Application>
  <PresentationFormat>Panoramiczny</PresentationFormat>
  <Paragraphs>43</Paragraphs>
  <Slides>16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Ekologia 16x9</vt:lpstr>
      <vt:lpstr>Odnawialne Źródła Energii </vt:lpstr>
      <vt:lpstr>Prezentacja programu PowerPoint</vt:lpstr>
      <vt:lpstr>Dlaczego Energia Odnawialna? </vt:lpstr>
      <vt:lpstr>Istnieje pięć grup energii odnawialnych: </vt:lpstr>
      <vt:lpstr>Odnawialne źródła energii w Polsce: </vt:lpstr>
      <vt:lpstr>Energia wody</vt:lpstr>
      <vt:lpstr>Sposoby wykorzystania energii wodnej z mórz i oceanów </vt:lpstr>
      <vt:lpstr>Energia wody</vt:lpstr>
      <vt:lpstr>Energia Wiatru</vt:lpstr>
      <vt:lpstr>Energia wiatru</vt:lpstr>
      <vt:lpstr>Geotermia </vt:lpstr>
      <vt:lpstr>Energia geotermalna</vt:lpstr>
      <vt:lpstr>Energia Słoneczna</vt:lpstr>
      <vt:lpstr>Biomasa</vt:lpstr>
      <vt:lpstr>Biomasa</vt:lpstr>
      <vt:lpstr>Dziękuje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cp:lastModifiedBy>Jan Dolecek</cp:lastModifiedBy>
  <cp:revision>9</cp:revision>
  <dcterms:created xsi:type="dcterms:W3CDTF">2013-04-05T20:05:51Z</dcterms:created>
  <dcterms:modified xsi:type="dcterms:W3CDTF">2018-01-22T10:06:03Z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