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5" r:id="rId2"/>
    <p:sldId id="262" r:id="rId3"/>
    <p:sldId id="285" r:id="rId4"/>
    <p:sldId id="307" r:id="rId5"/>
    <p:sldId id="286" r:id="rId6"/>
    <p:sldId id="268" r:id="rId7"/>
    <p:sldId id="263" r:id="rId8"/>
    <p:sldId id="269" r:id="rId9"/>
    <p:sldId id="300" r:id="rId10"/>
    <p:sldId id="270" r:id="rId11"/>
    <p:sldId id="292" r:id="rId12"/>
    <p:sldId id="302" r:id="rId13"/>
    <p:sldId id="273" r:id="rId14"/>
    <p:sldId id="316" r:id="rId15"/>
    <p:sldId id="310" r:id="rId16"/>
    <p:sldId id="317" r:id="rId17"/>
    <p:sldId id="314" r:id="rId18"/>
    <p:sldId id="266" r:id="rId19"/>
    <p:sldId id="290" r:id="rId20"/>
    <p:sldId id="295" r:id="rId21"/>
    <p:sldId id="296" r:id="rId22"/>
    <p:sldId id="297" r:id="rId23"/>
    <p:sldId id="315" r:id="rId24"/>
    <p:sldId id="258" r:id="rId25"/>
    <p:sldId id="271" r:id="rId26"/>
    <p:sldId id="272" r:id="rId27"/>
    <p:sldId id="304" r:id="rId28"/>
    <p:sldId id="275" r:id="rId29"/>
    <p:sldId id="303" r:id="rId30"/>
    <p:sldId id="305" r:id="rId31"/>
    <p:sldId id="276" r:id="rId32"/>
    <p:sldId id="313" r:id="rId33"/>
    <p:sldId id="312" r:id="rId34"/>
    <p:sldId id="277" r:id="rId35"/>
    <p:sldId id="298" r:id="rId36"/>
    <p:sldId id="299" r:id="rId37"/>
    <p:sldId id="311" r:id="rId38"/>
    <p:sldId id="279" r:id="rId39"/>
    <p:sldId id="280" r:id="rId40"/>
    <p:sldId id="282" r:id="rId41"/>
    <p:sldId id="267" r:id="rId42"/>
    <p:sldId id="309" r:id="rId43"/>
    <p:sldId id="294" r:id="rId4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010" autoAdjust="0"/>
  </p:normalViewPr>
  <p:slideViewPr>
    <p:cSldViewPr>
      <p:cViewPr varScale="1">
        <p:scale>
          <a:sx n="60" d="100"/>
          <a:sy n="60" d="100"/>
        </p:scale>
        <p:origin x="-14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06D3389-415D-4305-B93F-939FFCA8F470}" type="datetimeFigureOut">
              <a:rPr lang="pl-PL" smtClean="0"/>
              <a:pPr/>
              <a:t>2020-10-13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4FB9815-D23C-4CDF-8AB9-4DF0B02DCE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D3389-415D-4305-B93F-939FFCA8F470}" type="datetimeFigureOut">
              <a:rPr lang="pl-PL" smtClean="0"/>
              <a:pPr/>
              <a:t>2020-10-13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9815-D23C-4CDF-8AB9-4DF0B02DCE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D3389-415D-4305-B93F-939FFCA8F470}" type="datetimeFigureOut">
              <a:rPr lang="pl-PL" smtClean="0"/>
              <a:pPr/>
              <a:t>2020-10-13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9815-D23C-4CDF-8AB9-4DF0B02DCE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06D3389-415D-4305-B93F-939FFCA8F470}" type="datetimeFigureOut">
              <a:rPr lang="pl-PL" smtClean="0"/>
              <a:pPr/>
              <a:t>2020-10-13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9815-D23C-4CDF-8AB9-4DF0B02DCE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06D3389-415D-4305-B93F-939FFCA8F470}" type="datetimeFigureOut">
              <a:rPr lang="pl-PL" smtClean="0"/>
              <a:pPr/>
              <a:t>2020-10-13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4FB9815-D23C-4CDF-8AB9-4DF0B02DCE42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06D3389-415D-4305-B93F-939FFCA8F470}" type="datetimeFigureOut">
              <a:rPr lang="pl-PL" smtClean="0"/>
              <a:pPr/>
              <a:t>2020-10-13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4FB9815-D23C-4CDF-8AB9-4DF0B02DCE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06D3389-415D-4305-B93F-939FFCA8F470}" type="datetimeFigureOut">
              <a:rPr lang="pl-PL" smtClean="0"/>
              <a:pPr/>
              <a:t>2020-10-13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4FB9815-D23C-4CDF-8AB9-4DF0B02DCE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D3389-415D-4305-B93F-939FFCA8F470}" type="datetimeFigureOut">
              <a:rPr lang="pl-PL" smtClean="0"/>
              <a:pPr/>
              <a:t>2020-10-13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9815-D23C-4CDF-8AB9-4DF0B02DCE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06D3389-415D-4305-B93F-939FFCA8F470}" type="datetimeFigureOut">
              <a:rPr lang="pl-PL" smtClean="0"/>
              <a:pPr/>
              <a:t>2020-10-13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4FB9815-D23C-4CDF-8AB9-4DF0B02DCE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06D3389-415D-4305-B93F-939FFCA8F470}" type="datetimeFigureOut">
              <a:rPr lang="pl-PL" smtClean="0"/>
              <a:pPr/>
              <a:t>2020-10-13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4FB9815-D23C-4CDF-8AB9-4DF0B02DCE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06D3389-415D-4305-B93F-939FFCA8F470}" type="datetimeFigureOut">
              <a:rPr lang="pl-PL" smtClean="0"/>
              <a:pPr/>
              <a:t>2020-10-13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4FB9815-D23C-4CDF-8AB9-4DF0B02DCE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06D3389-415D-4305-B93F-939FFCA8F470}" type="datetimeFigureOut">
              <a:rPr lang="pl-PL" smtClean="0"/>
              <a:pPr/>
              <a:t>2020-10-13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4FB9815-D23C-4CDF-8AB9-4DF0B02DCE4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85786" y="714356"/>
            <a:ext cx="6986614" cy="5429288"/>
          </a:xfrm>
        </p:spPr>
        <p:txBody>
          <a:bodyPr>
            <a:normAutofit/>
          </a:bodyPr>
          <a:lstStyle/>
          <a:p>
            <a:pPr algn="ctr"/>
            <a:r>
              <a:rPr lang="pl-PL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DZIEŃ EDUKACJI NARODOWEJ</a:t>
            </a:r>
          </a:p>
          <a:p>
            <a:endParaRPr lang="pl-PL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l-PL" dirty="0" smtClean="0">
              <a:solidFill>
                <a:schemeClr val="tx1"/>
              </a:solidFill>
            </a:endParaRPr>
          </a:p>
          <a:p>
            <a:endParaRPr lang="pl-PL" sz="5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l-PL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 descr="z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2857496"/>
            <a:ext cx="5000628" cy="4000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61176"/>
          </a:xfrm>
        </p:spPr>
        <p:txBody>
          <a:bodyPr>
            <a:noAutofit/>
          </a:bodyPr>
          <a:lstStyle/>
          <a:p>
            <a:r>
              <a:rPr lang="pl-PL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 XIX- wiecznej Anglii...</a:t>
            </a:r>
            <a:endParaRPr lang="pl-PL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Symbol zastępczy zawartości 8" descr="zaqw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857232"/>
            <a:ext cx="8191681" cy="5668981"/>
          </a:xfrm>
        </p:spPr>
      </p:pic>
      <p:pic>
        <p:nvPicPr>
          <p:cNvPr id="5" name="Obraz 4" descr="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357166"/>
            <a:ext cx="1538282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490"/>
          </a:xfrm>
        </p:spPr>
        <p:txBody>
          <a:bodyPr>
            <a:normAutofit/>
          </a:bodyPr>
          <a:lstStyle/>
          <a:p>
            <a:r>
              <a:rPr lang="pl-PL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 XX- wiecznej Polsce...</a:t>
            </a:r>
            <a:endParaRPr lang="pl-PL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  <p:pic>
        <p:nvPicPr>
          <p:cNvPr id="9" name="Obraz 8" descr="indeks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14422"/>
            <a:ext cx="8358246" cy="5286412"/>
          </a:xfrm>
          <a:prstGeom prst="rect">
            <a:avLst/>
          </a:prstGeom>
        </p:spPr>
      </p:pic>
      <p:pic>
        <p:nvPicPr>
          <p:cNvPr id="5" name="Obraz 4" descr="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357166"/>
            <a:ext cx="1538282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az 4" descr="z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2612" y="709612"/>
            <a:ext cx="5438775" cy="5438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95476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l-PL" sz="9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12800" dirty="0" smtClean="0">
                <a:latin typeface="Times New Roman" pitchFamily="18" charset="0"/>
                <a:cs typeface="Times New Roman" pitchFamily="18" charset="0"/>
              </a:rPr>
              <a:t>Jest wśród tajemnic uczniowskiego świata </a:t>
            </a:r>
          </a:p>
          <a:p>
            <a:pPr algn="ctr">
              <a:buNone/>
            </a:pPr>
            <a:r>
              <a:rPr lang="pl-PL" sz="12800" dirty="0" smtClean="0">
                <a:latin typeface="Times New Roman" pitchFamily="18" charset="0"/>
                <a:cs typeface="Times New Roman" pitchFamily="18" charset="0"/>
              </a:rPr>
              <a:t>najdziwniejsza tajemnica: </a:t>
            </a:r>
          </a:p>
          <a:p>
            <a:pPr algn="ctr">
              <a:buNone/>
            </a:pPr>
            <a:r>
              <a:rPr lang="pl-PL" sz="12800" dirty="0" smtClean="0">
                <a:latin typeface="Times New Roman" pitchFamily="18" charset="0"/>
                <a:cs typeface="Times New Roman" pitchFamily="18" charset="0"/>
              </a:rPr>
              <a:t>jak z literek  niepozornych rządków </a:t>
            </a:r>
          </a:p>
          <a:p>
            <a:pPr algn="ctr">
              <a:buNone/>
            </a:pPr>
            <a:r>
              <a:rPr lang="pl-PL" sz="12800" dirty="0" smtClean="0">
                <a:latin typeface="Times New Roman" pitchFamily="18" charset="0"/>
                <a:cs typeface="Times New Roman" pitchFamily="18" charset="0"/>
              </a:rPr>
              <a:t>całą opowieść wyczytać?</a:t>
            </a:r>
          </a:p>
          <a:p>
            <a:pPr algn="ctr">
              <a:buNone/>
            </a:pPr>
            <a:endParaRPr lang="pl-PL" sz="1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1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Jak o barwnym mogą mówić świecie</a:t>
            </a:r>
          </a:p>
          <a:p>
            <a:pPr algn="ctr">
              <a:buNone/>
            </a:pPr>
            <a:r>
              <a:rPr lang="pl-PL" sz="1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takie znaczki- i czarne i drobne.</a:t>
            </a:r>
          </a:p>
          <a:p>
            <a:pPr algn="ctr">
              <a:buNone/>
            </a:pPr>
            <a:r>
              <a:rPr lang="pl-PL" sz="1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Jakże mogą tyle opowiedzieć, </a:t>
            </a:r>
          </a:p>
          <a:p>
            <a:pPr algn="ctr">
              <a:buNone/>
            </a:pPr>
            <a:r>
              <a:rPr lang="pl-PL" sz="1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gdy są tak do siebie podobne?!</a:t>
            </a:r>
            <a:br>
              <a:rPr lang="pl-PL" sz="1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pl-PL" sz="1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pl-PL" sz="9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954766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l-PL" sz="9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9600" dirty="0" smtClean="0">
                <a:latin typeface="Times New Roman" pitchFamily="18" charset="0"/>
                <a:cs typeface="Times New Roman" pitchFamily="18" charset="0"/>
              </a:rPr>
              <a:t>No i przyszedł ktoś mądry i dobry,  </a:t>
            </a:r>
          </a:p>
          <a:p>
            <a:pPr algn="ctr">
              <a:buNone/>
            </a:pPr>
            <a:r>
              <a:rPr lang="pl-PL" sz="9600" dirty="0" smtClean="0">
                <a:latin typeface="Times New Roman" pitchFamily="18" charset="0"/>
                <a:cs typeface="Times New Roman" pitchFamily="18" charset="0"/>
              </a:rPr>
              <a:t>kto nam sprawę wyjaśnił zawiłą</a:t>
            </a:r>
          </a:p>
          <a:p>
            <a:pPr algn="ctr">
              <a:buNone/>
            </a:pPr>
            <a:r>
              <a:rPr lang="pl-PL" sz="9600" dirty="0" smtClean="0">
                <a:latin typeface="Times New Roman" pitchFamily="18" charset="0"/>
                <a:cs typeface="Times New Roman" pitchFamily="18" charset="0"/>
              </a:rPr>
              <a:t>i litery zmieniły się w słowa</a:t>
            </a:r>
          </a:p>
          <a:p>
            <a:pPr algn="ctr">
              <a:buNone/>
            </a:pPr>
            <a:r>
              <a:rPr lang="pl-PL" sz="9600" dirty="0" smtClean="0">
                <a:latin typeface="Times New Roman" pitchFamily="18" charset="0"/>
                <a:cs typeface="Times New Roman" pitchFamily="18" charset="0"/>
              </a:rPr>
              <a:t> i ze słów się opowieść złożyła.</a:t>
            </a:r>
          </a:p>
          <a:p>
            <a:pPr algn="ctr">
              <a:buNone/>
            </a:pPr>
            <a:endParaRPr lang="pl-PL" sz="9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Pierwsze cyfry to Wasza zasługa!</a:t>
            </a:r>
          </a:p>
          <a:p>
            <a:pPr algn="ctr">
              <a:buNone/>
            </a:pPr>
            <a:r>
              <a:rPr lang="pl-PL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Piękne wiersze i ciąg długich zdarzeń </a:t>
            </a:r>
          </a:p>
          <a:p>
            <a:pPr algn="ctr">
              <a:buNone/>
            </a:pPr>
            <a:r>
              <a:rPr lang="pl-PL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Dzisiaj wdzięczność chcąc Wam okazać – zapraszamy Was w krainę marzeń ...</a:t>
            </a:r>
            <a:br>
              <a:rPr lang="pl-PL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endParaRPr lang="pl-PL" sz="9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l-PL" sz="9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32548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428604"/>
            <a:ext cx="5114932" cy="6429396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 smtClean="0">
                <a:latin typeface="Times New Roman" pitchFamily="18" charset="0"/>
                <a:cs typeface="Times New Roman" pitchFamily="18" charset="0"/>
              </a:rPr>
            </a:b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7400" dirty="0" smtClean="0">
                <a:latin typeface="Times New Roman" pitchFamily="18" charset="0"/>
                <a:cs typeface="Times New Roman" pitchFamily="18" charset="0"/>
              </a:rPr>
              <a:t>Kochana Pani Polonistko, </a:t>
            </a:r>
          </a:p>
          <a:p>
            <a:pPr algn="ctr">
              <a:buNone/>
            </a:pPr>
            <a:endParaRPr lang="pl-PL" sz="7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l-PL" sz="7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7400" dirty="0" smtClean="0">
                <a:latin typeface="Times New Roman" pitchFamily="18" charset="0"/>
                <a:cs typeface="Times New Roman" pitchFamily="18" charset="0"/>
              </a:rPr>
              <a:t>ja dla Pani zrobię wszystko! </a:t>
            </a:r>
            <a:br>
              <a:rPr lang="pl-PL" sz="7400" dirty="0" smtClean="0">
                <a:latin typeface="Times New Roman" pitchFamily="18" charset="0"/>
                <a:cs typeface="Times New Roman" pitchFamily="18" charset="0"/>
              </a:rPr>
            </a:br>
            <a:endParaRPr lang="pl-PL" sz="7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7400" dirty="0" smtClean="0">
                <a:latin typeface="Times New Roman" pitchFamily="18" charset="0"/>
                <a:cs typeface="Times New Roman" pitchFamily="18" charset="0"/>
              </a:rPr>
              <a:t>Choćbym w męczarniach  miał skonać, </a:t>
            </a:r>
          </a:p>
          <a:p>
            <a:pPr algn="ctr">
              <a:buNone/>
            </a:pPr>
            <a:endParaRPr lang="pl-PL" sz="7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7400" dirty="0" smtClean="0">
                <a:latin typeface="Times New Roman" pitchFamily="18" charset="0"/>
                <a:cs typeface="Times New Roman" pitchFamily="18" charset="0"/>
              </a:rPr>
              <a:t>Będę  po nocach </a:t>
            </a:r>
            <a:r>
              <a:rPr lang="pl-PL" sz="7400" dirty="0" smtClean="0">
                <a:latin typeface="Times New Roman" pitchFamily="18" charset="0"/>
                <a:cs typeface="Times New Roman" pitchFamily="18" charset="0"/>
              </a:rPr>
              <a:t>kuł</a:t>
            </a:r>
          </a:p>
          <a:p>
            <a:pPr algn="ctr">
              <a:buNone/>
            </a:pPr>
            <a:r>
              <a:rPr lang="pl-PL" sz="7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7400" dirty="0" smtClean="0">
                <a:latin typeface="Times New Roman" pitchFamily="18" charset="0"/>
                <a:cs typeface="Times New Roman" pitchFamily="18" charset="0"/>
              </a:rPr>
              <a:t>„REDUTĘ ORDONA". </a:t>
            </a:r>
            <a:br>
              <a:rPr lang="pl-PL" sz="7400" dirty="0" smtClean="0">
                <a:latin typeface="Times New Roman" pitchFamily="18" charset="0"/>
                <a:cs typeface="Times New Roman" pitchFamily="18" charset="0"/>
              </a:rPr>
            </a:br>
            <a:endParaRPr lang="pl-PL" sz="7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7400" dirty="0" smtClean="0">
                <a:latin typeface="Times New Roman" pitchFamily="18" charset="0"/>
                <a:cs typeface="Times New Roman" pitchFamily="18" charset="0"/>
              </a:rPr>
              <a:t>Zakocham się w poezji Kochanowskiego, </a:t>
            </a:r>
            <a:br>
              <a:rPr lang="pl-PL" sz="7400" dirty="0" smtClean="0">
                <a:latin typeface="Times New Roman" pitchFamily="18" charset="0"/>
                <a:cs typeface="Times New Roman" pitchFamily="18" charset="0"/>
              </a:rPr>
            </a:br>
            <a:endParaRPr lang="pl-PL" sz="7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7400" dirty="0" smtClean="0">
                <a:latin typeface="Times New Roman" pitchFamily="18" charset="0"/>
                <a:cs typeface="Times New Roman" pitchFamily="18" charset="0"/>
              </a:rPr>
              <a:t>obudzę w sobie miłość do języka polskiego. </a:t>
            </a:r>
            <a:br>
              <a:rPr lang="pl-PL" sz="7400" dirty="0" smtClean="0">
                <a:latin typeface="Times New Roman" pitchFamily="18" charset="0"/>
                <a:cs typeface="Times New Roman" pitchFamily="18" charset="0"/>
              </a:rPr>
            </a:br>
            <a:endParaRPr lang="pl-PL" sz="7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642919"/>
            <a:ext cx="4038600" cy="560548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pl-PL" sz="1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1600" dirty="0"/>
          </a:p>
        </p:txBody>
      </p:sp>
      <p:pic>
        <p:nvPicPr>
          <p:cNvPr id="5" name="Obraz 4" descr="89328_zoomki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571480"/>
            <a:ext cx="3143272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32548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428604"/>
            <a:ext cx="5114932" cy="6429396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pl-PL" sz="9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9600" dirty="0" smtClean="0">
                <a:latin typeface="Times New Roman" pitchFamily="18" charset="0"/>
                <a:cs typeface="Times New Roman" pitchFamily="18" charset="0"/>
              </a:rPr>
              <a:t>Napiszę </a:t>
            </a:r>
            <a:r>
              <a:rPr lang="pl-PL" sz="9600" dirty="0" smtClean="0">
                <a:latin typeface="Times New Roman" pitchFamily="18" charset="0"/>
                <a:cs typeface="Times New Roman" pitchFamily="18" charset="0"/>
              </a:rPr>
              <a:t>pięć rozprawek </a:t>
            </a:r>
          </a:p>
          <a:p>
            <a:pPr algn="ctr">
              <a:buNone/>
            </a:pPr>
            <a:r>
              <a:rPr lang="pl-PL" sz="9600" dirty="0" smtClean="0">
                <a:latin typeface="Times New Roman" pitchFamily="18" charset="0"/>
                <a:cs typeface="Times New Roman" pitchFamily="18" charset="0"/>
              </a:rPr>
              <a:t>i cztery streszczenia, </a:t>
            </a:r>
            <a:br>
              <a:rPr lang="pl-PL" sz="9600" dirty="0" smtClean="0">
                <a:latin typeface="Times New Roman" pitchFamily="18" charset="0"/>
                <a:cs typeface="Times New Roman" pitchFamily="18" charset="0"/>
              </a:rPr>
            </a:br>
            <a:endParaRPr lang="pl-PL" sz="9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9600" dirty="0" smtClean="0">
                <a:latin typeface="Times New Roman" pitchFamily="18" charset="0"/>
                <a:cs typeface="Times New Roman" pitchFamily="18" charset="0"/>
              </a:rPr>
              <a:t>byleby nie mieć opinii lenia! </a:t>
            </a:r>
            <a:br>
              <a:rPr lang="pl-PL" sz="9600" dirty="0" smtClean="0">
                <a:latin typeface="Times New Roman" pitchFamily="18" charset="0"/>
                <a:cs typeface="Times New Roman" pitchFamily="18" charset="0"/>
              </a:rPr>
            </a:br>
            <a:endParaRPr lang="pl-PL" sz="9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9600" dirty="0" smtClean="0">
                <a:latin typeface="Times New Roman" pitchFamily="18" charset="0"/>
                <a:cs typeface="Times New Roman" pitchFamily="18" charset="0"/>
              </a:rPr>
              <a:t>Przydawki, okoliczniki</a:t>
            </a:r>
          </a:p>
          <a:p>
            <a:pPr algn="ctr">
              <a:buNone/>
            </a:pPr>
            <a:r>
              <a:rPr lang="pl-PL" sz="9600" dirty="0" smtClean="0">
                <a:latin typeface="Times New Roman" pitchFamily="18" charset="0"/>
                <a:cs typeface="Times New Roman" pitchFamily="18" charset="0"/>
              </a:rPr>
              <a:t> i dopełnienia </a:t>
            </a:r>
            <a:br>
              <a:rPr lang="pl-PL" sz="9600" dirty="0" smtClean="0">
                <a:latin typeface="Times New Roman" pitchFamily="18" charset="0"/>
                <a:cs typeface="Times New Roman" pitchFamily="18" charset="0"/>
              </a:rPr>
            </a:br>
            <a:endParaRPr lang="pl-PL" sz="9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9600" dirty="0" smtClean="0">
                <a:latin typeface="Times New Roman" pitchFamily="18" charset="0"/>
                <a:cs typeface="Times New Roman" pitchFamily="18" charset="0"/>
              </a:rPr>
              <a:t>nie wzbudzą już we mnie zdziwienia. </a:t>
            </a:r>
            <a:br>
              <a:rPr lang="pl-PL" sz="9600" dirty="0" smtClean="0">
                <a:latin typeface="Times New Roman" pitchFamily="18" charset="0"/>
                <a:cs typeface="Times New Roman" pitchFamily="18" charset="0"/>
              </a:rPr>
            </a:br>
            <a:endParaRPr lang="pl-PL" sz="9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9600" dirty="0" smtClean="0">
                <a:latin typeface="Times New Roman" pitchFamily="18" charset="0"/>
                <a:cs typeface="Times New Roman" pitchFamily="18" charset="0"/>
              </a:rPr>
              <a:t>Dzięki Pani stanę się </a:t>
            </a:r>
          </a:p>
          <a:p>
            <a:pPr algn="ctr">
              <a:buNone/>
            </a:pPr>
            <a:r>
              <a:rPr lang="pl-PL" sz="9600" dirty="0" smtClean="0">
                <a:latin typeface="Times New Roman" pitchFamily="18" charset="0"/>
                <a:cs typeface="Times New Roman" pitchFamily="18" charset="0"/>
              </a:rPr>
              <a:t>MAŁYM KSIĘCIEM,</a:t>
            </a:r>
          </a:p>
          <a:p>
            <a:pPr algn="ctr">
              <a:buNone/>
            </a:pPr>
            <a:r>
              <a:rPr lang="pl-PL" sz="9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pl-PL" sz="9600" dirty="0" smtClean="0">
                <a:latin typeface="Times New Roman" pitchFamily="18" charset="0"/>
                <a:cs typeface="Times New Roman" pitchFamily="18" charset="0"/>
              </a:rPr>
              <a:t>który „dobrze zobaczy tylko sercem”</a:t>
            </a:r>
          </a:p>
          <a:p>
            <a:pPr algn="ctr">
              <a:buNone/>
            </a:pPr>
            <a:endParaRPr lang="pl-PL" sz="11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1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1200" dirty="0" smtClean="0">
                <a:latin typeface="Times New Roman" pitchFamily="18" charset="0"/>
                <a:cs typeface="Times New Roman" pitchFamily="18" charset="0"/>
              </a:rPr>
            </a:br>
            <a:endParaRPr lang="pl-PL" sz="1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6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00628" y="642919"/>
            <a:ext cx="3686172" cy="560548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pl-PL" sz="1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1600" dirty="0"/>
          </a:p>
        </p:txBody>
      </p:sp>
      <p:pic>
        <p:nvPicPr>
          <p:cNvPr id="5" name="Obraz 4" descr="89328_zoomki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571480"/>
            <a:ext cx="3143272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32548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428604"/>
            <a:ext cx="4038600" cy="62151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 smtClean="0">
                <a:latin typeface="Times New Roman" pitchFamily="18" charset="0"/>
                <a:cs typeface="Times New Roman" pitchFamily="18" charset="0"/>
              </a:rPr>
            </a:b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000496" y="642918"/>
            <a:ext cx="4686304" cy="600079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pl-PL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Matematyko, ty potęgo magiczna;</a:t>
            </a:r>
            <a:br>
              <a:rPr lang="pl-PL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jesteś wymierna i logiczna!</a:t>
            </a:r>
            <a:br>
              <a:rPr lang="pl-PL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Twe liczby parzyste czy skończone</a:t>
            </a:r>
            <a:br>
              <a:rPr lang="pl-PL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skaczą mi do oczu jak szalone!</a:t>
            </a:r>
          </a:p>
          <a:p>
            <a:pPr>
              <a:buNone/>
            </a:pPr>
            <a:r>
              <a:rPr lang="pl-PL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Geometrio, wyobraźnio przestrzenna,</a:t>
            </a:r>
            <a:br>
              <a:rPr lang="pl-PL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jesteś dla mnie opoką zbawienną!</a:t>
            </a:r>
            <a:br>
              <a:rPr lang="pl-PL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Już dłużej nie będę się kryła,</a:t>
            </a:r>
            <a:br>
              <a:rPr lang="pl-PL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że uwielbiam, kiedy uczę się</a:t>
            </a:r>
          </a:p>
          <a:p>
            <a:pPr>
              <a:buNone/>
            </a:pPr>
            <a:r>
              <a:rPr lang="pl-PL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o bryłach.</a:t>
            </a:r>
          </a:p>
          <a:p>
            <a:pPr>
              <a:buNone/>
            </a:pPr>
            <a:r>
              <a:rPr lang="pl-PL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pl-PL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1600" dirty="0"/>
          </a:p>
        </p:txBody>
      </p:sp>
      <p:pic>
        <p:nvPicPr>
          <p:cNvPr id="5" name="Obraz 4" descr="indeksz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857364"/>
            <a:ext cx="3319468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 descr="73342932_515863615626691_7188585861095620608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428604"/>
            <a:ext cx="4214842" cy="5954723"/>
          </a:xfrm>
        </p:spPr>
      </p:pic>
      <p:pic>
        <p:nvPicPr>
          <p:cNvPr id="6" name="Obraz 5" descr="zsw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285728"/>
            <a:ext cx="3643338" cy="5500726"/>
          </a:xfrm>
          <a:prstGeom prst="rect">
            <a:avLst/>
          </a:prstGeom>
        </p:spPr>
      </p:pic>
      <p:pic>
        <p:nvPicPr>
          <p:cNvPr id="5" name="Obraz 4" descr="imagesa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4643446"/>
            <a:ext cx="2657475" cy="1724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16908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11200" dirty="0" smtClean="0">
                <a:latin typeface="Times New Roman" pitchFamily="18" charset="0"/>
                <a:cs typeface="Times New Roman" pitchFamily="18" charset="0"/>
              </a:rPr>
              <a:t>Ale życie to nie marzenia! – ktoś powie </a:t>
            </a:r>
            <a:r>
              <a:rPr lang="pl-PL" sz="11200" dirty="0" smtClean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>
              <a:buNone/>
            </a:pPr>
            <a:r>
              <a:rPr lang="pl-PL" sz="11200" dirty="0" smtClean="0">
                <a:latin typeface="Times New Roman" pitchFamily="18" charset="0"/>
                <a:cs typeface="Times New Roman" pitchFamily="18" charset="0"/>
              </a:rPr>
              <a:t>życie to trudne słowa</a:t>
            </a:r>
            <a:r>
              <a:rPr lang="pl-PL" sz="112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pl-PL" sz="1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1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11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Jak wyrazić więc wdzięczność za wszystko </a:t>
            </a:r>
            <a:endParaRPr lang="pl-PL" sz="1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11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pl-PL" sz="11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jak </a:t>
            </a:r>
            <a:r>
              <a:rPr lang="pl-PL" sz="11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podziękować?</a:t>
            </a:r>
          </a:p>
          <a:p>
            <a:pPr>
              <a:buNone/>
            </a:pPr>
            <a:endParaRPr lang="pl-PL" sz="1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11200" dirty="0" smtClean="0">
                <a:latin typeface="Times New Roman" pitchFamily="18" charset="0"/>
                <a:cs typeface="Times New Roman" pitchFamily="18" charset="0"/>
              </a:rPr>
              <a:t>Uścisk dłoni to jedna chwila, gest sekund paru, </a:t>
            </a:r>
          </a:p>
          <a:p>
            <a:pPr>
              <a:buNone/>
            </a:pPr>
            <a:r>
              <a:rPr lang="pl-PL" sz="11200" dirty="0" smtClean="0">
                <a:latin typeface="Times New Roman" pitchFamily="18" charset="0"/>
                <a:cs typeface="Times New Roman" pitchFamily="18" charset="0"/>
              </a:rPr>
              <a:t>a wdzięczność ma być jak drzewo waszego daru.</a:t>
            </a:r>
          </a:p>
          <a:p>
            <a:pPr>
              <a:buNone/>
            </a:pPr>
            <a:endParaRPr lang="pl-PL" sz="1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11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 ptaki mają być na tym </a:t>
            </a:r>
            <a:r>
              <a:rPr lang="pl-PL" sz="11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drzewie</a:t>
            </a:r>
          </a:p>
          <a:p>
            <a:pPr>
              <a:buNone/>
            </a:pPr>
            <a:r>
              <a:rPr lang="pl-PL" sz="11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1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 promieni słonecznych  </a:t>
            </a:r>
            <a:r>
              <a:rPr lang="pl-PL" sz="11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wiele...</a:t>
            </a:r>
          </a:p>
          <a:p>
            <a:pPr>
              <a:buNone/>
            </a:pPr>
            <a:endParaRPr lang="pl-PL" sz="1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11200" dirty="0" smtClean="0">
                <a:latin typeface="Times New Roman" pitchFamily="18" charset="0"/>
                <a:cs typeface="Times New Roman" pitchFamily="18" charset="0"/>
              </a:rPr>
              <a:t>Dlatego </a:t>
            </a:r>
            <a:r>
              <a:rPr lang="pl-PL" sz="11200" dirty="0" smtClean="0">
                <a:latin typeface="Times New Roman" pitchFamily="18" charset="0"/>
                <a:cs typeface="Times New Roman" pitchFamily="18" charset="0"/>
              </a:rPr>
              <a:t>dzisiaj chcemy też za wszystko przeprosić –</a:t>
            </a:r>
          </a:p>
          <a:p>
            <a:pPr>
              <a:buNone/>
            </a:pPr>
            <a:r>
              <a:rPr lang="pl-PL" sz="11200" dirty="0" smtClean="0">
                <a:latin typeface="Times New Roman" pitchFamily="18" charset="0"/>
                <a:cs typeface="Times New Roman" pitchFamily="18" charset="0"/>
              </a:rPr>
              <a:t>Kochani Nauczyciele!</a:t>
            </a:r>
          </a:p>
          <a:p>
            <a:pPr>
              <a:buNone/>
            </a:pPr>
            <a:r>
              <a:rPr lang="pl-PL" sz="11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za co? No to posłuchajcie.</a:t>
            </a:r>
            <a:br>
              <a:rPr lang="pl-PL" sz="11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1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pl-PL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pl-PL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pl-PL" sz="96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214282" y="2500306"/>
            <a:ext cx="8643998" cy="41434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14 października każdego roku obchodzimy jako  </a:t>
            </a:r>
          </a:p>
          <a:p>
            <a:pPr algn="ctr">
              <a:buNone/>
            </a:pP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„Dzień </a:t>
            </a: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Nauczyciela oraz Wszystkich Pracowników Oświaty”. </a:t>
            </a:r>
            <a:endParaRPr lang="pl-PL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To właśnie w tym dniu składamy podziękowania</a:t>
            </a:r>
          </a:p>
          <a:p>
            <a:pPr algn="ctr">
              <a:buNone/>
            </a:pP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 naszym pedagogom.  </a:t>
            </a:r>
          </a:p>
          <a:p>
            <a:pPr algn="ctr">
              <a:buNone/>
            </a:pPr>
            <a:r>
              <a:rPr lang="pl-PL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Dziękujemy, że jesteście z nami, za uśmiech,  </a:t>
            </a:r>
          </a:p>
          <a:p>
            <a:pPr algn="ctr">
              <a:buNone/>
            </a:pPr>
            <a:r>
              <a:rPr lang="pl-PL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mądre słowa, troskę, cierpliwość,</a:t>
            </a:r>
          </a:p>
          <a:p>
            <a:pPr algn="ctr">
              <a:buNone/>
            </a:pPr>
            <a:r>
              <a:rPr lang="pl-PL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 nawet za wymagania, jakie nam stawiacie każdego dnia.</a:t>
            </a:r>
            <a:endParaRPr lang="pl-PL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Życzymy Wam zdrowia, szczęścia oraz spełnienia marzeń.   </a:t>
            </a: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l-PL" sz="2400" dirty="0" smtClean="0"/>
          </a:p>
          <a:p>
            <a:pPr algn="ctr">
              <a:buNone/>
            </a:pPr>
            <a:endParaRPr lang="pl-PL" sz="2000" dirty="0"/>
          </a:p>
        </p:txBody>
      </p:sp>
      <p:pic>
        <p:nvPicPr>
          <p:cNvPr id="4" name="Obraz 3" descr="z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214290"/>
            <a:ext cx="2857520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52613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Pani ciągle się mnie czepia!</a:t>
            </a:r>
            <a:br>
              <a:rPr lang="pl-PL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Ciągle coś jej nie pasuje.</a:t>
            </a:r>
            <a:br>
              <a:rPr lang="pl-PL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Nie tu kropka, „u” nie takie.</a:t>
            </a:r>
            <a:br>
              <a:rPr lang="pl-PL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Pisz staranniej! Co tam żujesz?!</a:t>
            </a:r>
            <a:br>
              <a:rPr lang="pl-PL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Ludzie, toż to można skonać!!!</a:t>
            </a:r>
          </a:p>
          <a:p>
            <a:pPr algn="ctr">
              <a:buNone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Może bym i raz odrobił,</a:t>
            </a:r>
            <a:br>
              <a:rPr lang="pl-PL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Gdybym więcej czasu miał.</a:t>
            </a:r>
            <a:br>
              <a:rPr lang="pl-PL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A ja przecież dnia każdego,</a:t>
            </a:r>
            <a:br>
              <a:rPr lang="pl-PL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muszę swoich godzin kilka</a:t>
            </a:r>
            <a:br>
              <a:rPr lang="pl-PL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spędzić przed telewizorem.</a:t>
            </a:r>
            <a:br>
              <a:rPr lang="pl-PL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9764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pl-PL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pl-PL" sz="3600" i="1" dirty="0" smtClean="0">
                <a:latin typeface="Times New Roman" pitchFamily="18" charset="0"/>
                <a:cs typeface="Times New Roman" pitchFamily="18" charset="0"/>
              </a:rPr>
              <a:t>urażonym tonem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]</a:t>
            </a:r>
            <a:br>
              <a:rPr lang="pl-PL" sz="3600" dirty="0" smtClean="0">
                <a:latin typeface="Times New Roman" pitchFamily="18" charset="0"/>
                <a:cs typeface="Times New Roman" pitchFamily="18" charset="0"/>
              </a:rPr>
            </a:br>
            <a:endParaRPr lang="pl-PL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4500" dirty="0" smtClean="0">
                <a:latin typeface="Times New Roman" pitchFamily="18" charset="0"/>
                <a:cs typeface="Times New Roman" pitchFamily="18" charset="0"/>
              </a:rPr>
              <a:t>Kto obejrzy za mnie Kiepskich?</a:t>
            </a:r>
            <a:br>
              <a:rPr lang="pl-PL" sz="4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4500" dirty="0" smtClean="0">
                <a:latin typeface="Times New Roman" pitchFamily="18" charset="0"/>
                <a:cs typeface="Times New Roman" pitchFamily="18" charset="0"/>
              </a:rPr>
              <a:t>Kto na Wspólnej mnie wyręczy?</a:t>
            </a:r>
            <a:br>
              <a:rPr lang="pl-PL" sz="4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4500" dirty="0" smtClean="0">
                <a:latin typeface="Times New Roman" pitchFamily="18" charset="0"/>
                <a:cs typeface="Times New Roman" pitchFamily="18" charset="0"/>
              </a:rPr>
              <a:t>„M jak miłość” też oglądam,</a:t>
            </a:r>
            <a:br>
              <a:rPr lang="pl-PL" sz="4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4500" dirty="0" smtClean="0">
                <a:latin typeface="Times New Roman" pitchFamily="18" charset="0"/>
                <a:cs typeface="Times New Roman" pitchFamily="18" charset="0"/>
              </a:rPr>
              <a:t>a to wszystko przecież męczy!!</a:t>
            </a:r>
            <a:br>
              <a:rPr lang="pl-PL" sz="4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45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pl-PL" sz="4500" i="1" dirty="0" smtClean="0">
                <a:latin typeface="Times New Roman" pitchFamily="18" charset="0"/>
                <a:cs typeface="Times New Roman" pitchFamily="18" charset="0"/>
              </a:rPr>
              <a:t>ziewając</a:t>
            </a:r>
            <a:r>
              <a:rPr lang="pl-PL" sz="4500" dirty="0" smtClean="0">
                <a:latin typeface="Times New Roman" pitchFamily="18" charset="0"/>
                <a:cs typeface="Times New Roman" pitchFamily="18" charset="0"/>
              </a:rPr>
              <a:t>]</a:t>
            </a:r>
            <a:br>
              <a:rPr lang="pl-PL" sz="4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4500" dirty="0" smtClean="0">
                <a:latin typeface="Times New Roman" pitchFamily="18" charset="0"/>
                <a:cs typeface="Times New Roman" pitchFamily="18" charset="0"/>
              </a:rPr>
              <a:t>A gdy jestem już zmęczony,</a:t>
            </a:r>
            <a:br>
              <a:rPr lang="pl-PL" sz="4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4500" dirty="0" smtClean="0">
                <a:latin typeface="Times New Roman" pitchFamily="18" charset="0"/>
                <a:cs typeface="Times New Roman" pitchFamily="18" charset="0"/>
              </a:rPr>
              <a:t>to do łóżka spać się kładę.</a:t>
            </a:r>
            <a:br>
              <a:rPr lang="pl-PL" sz="4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4500" dirty="0" smtClean="0">
                <a:latin typeface="Times New Roman" pitchFamily="18" charset="0"/>
                <a:cs typeface="Times New Roman" pitchFamily="18" charset="0"/>
              </a:rPr>
              <a:t>Rano przecież wstawać trzeba,</a:t>
            </a:r>
            <a:br>
              <a:rPr lang="pl-PL" sz="4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4500" dirty="0" smtClean="0">
                <a:latin typeface="Times New Roman" pitchFamily="18" charset="0"/>
                <a:cs typeface="Times New Roman" pitchFamily="18" charset="0"/>
              </a:rPr>
              <a:t>Bo ...na ryby z tatą jadę.</a:t>
            </a:r>
            <a:br>
              <a:rPr lang="pl-PL" sz="4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4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500" dirty="0" smtClean="0">
                <a:latin typeface="Times New Roman" pitchFamily="18" charset="0"/>
                <a:cs typeface="Times New Roman" pitchFamily="18" charset="0"/>
              </a:rPr>
            </a:br>
            <a:endParaRPr lang="pl-PL" sz="4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88332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pl-PL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l-PL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zerka na zegarek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]</a:t>
            </a:r>
            <a:br>
              <a:rPr lang="pl-PL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Rany, muszę już uciekać,</a:t>
            </a:r>
            <a:br>
              <a:rPr lang="pl-PL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na „Miodowe lata” gnać.</a:t>
            </a:r>
            <a:br>
              <a:rPr lang="pl-PL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Ja tu z wami gadu-gadu ,</a:t>
            </a:r>
            <a:br>
              <a:rPr lang="pl-PL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A w jedynce leci „Klan”!</a:t>
            </a:r>
            <a:br>
              <a:rPr lang="pl-PL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pl-PL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O, jak błogo na myśl o tym:</a:t>
            </a:r>
            <a:br>
              <a:rPr lang="pl-PL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szklany ekran, czarny pilot, </a:t>
            </a:r>
            <a:br>
              <a:rPr lang="pl-PL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miękki fotel, filmów rzeka.</a:t>
            </a:r>
            <a:br>
              <a:rPr lang="pl-PL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Aha, i mam tu zwolnienie od mamy-</a:t>
            </a:r>
            <a:br>
              <a:rPr lang="pl-PL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jutro będę nieprzygotowany ...</a:t>
            </a:r>
            <a:br>
              <a:rPr lang="pl-PL" sz="2800" dirty="0" smtClean="0">
                <a:latin typeface="Times New Roman" pitchFamily="18" charset="0"/>
                <a:cs typeface="Times New Roman" pitchFamily="18" charset="0"/>
              </a:rPr>
            </a:b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88332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l-PL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500" dirty="0" smtClean="0">
                <a:latin typeface="Times New Roman" pitchFamily="18" charset="0"/>
                <a:cs typeface="Times New Roman" pitchFamily="18" charset="0"/>
              </a:rPr>
            </a:br>
            <a:endParaRPr lang="pl-PL" sz="2500" dirty="0"/>
          </a:p>
        </p:txBody>
      </p:sp>
      <p:pic>
        <p:nvPicPr>
          <p:cNvPr id="4" name="Obraz 3" descr="za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500" y="314325"/>
            <a:ext cx="5715000" cy="6229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az 4" descr="z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2612" y="709612"/>
            <a:ext cx="5438775" cy="5438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to </a:t>
            </a:r>
            <a:r>
              <a:rPr lang="pl-PL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ci </a:t>
            </a:r>
            <a:r>
              <a:rPr lang="pl-PL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dopiero żarcik!</a:t>
            </a:r>
          </a:p>
          <a:p>
            <a:pPr>
              <a:buNone/>
            </a:pPr>
            <a:endParaRPr lang="pl-PL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az 5" descr="images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2786058"/>
            <a:ext cx="3857637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dirty="0" smtClean="0"/>
          </a:p>
          <a:p>
            <a:pPr>
              <a:buNone/>
            </a:pPr>
            <a:r>
              <a:rPr lang="pl-PL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Pan od geografii pyta Jasia:</a:t>
            </a:r>
            <a:br>
              <a:rPr lang="pl-PL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Która rzeka jest dłuższa: San czy Wisła?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- Wisła.</a:t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Dobrze Jasiu. A o ile jest dłuższa?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- O dwie litery, proszę pana.</a:t>
            </a:r>
            <a:endParaRPr lang="pl-PL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 descr="images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928670"/>
            <a:ext cx="1928811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Lekcja religii. Ksiądz pyta Marysię: </a:t>
            </a:r>
          </a:p>
          <a:p>
            <a:pPr>
              <a:buNone/>
            </a:pP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- Jak nazywała się mama Jezusa? </a:t>
            </a:r>
          </a:p>
          <a:p>
            <a:pPr>
              <a:buNone/>
            </a:pP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l-PL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Nie wiem. </a:t>
            </a:r>
          </a:p>
          <a:p>
            <a:pPr>
              <a:buNone/>
            </a:pP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- No przecież tak jak ty!</a:t>
            </a:r>
          </a:p>
          <a:p>
            <a:pPr>
              <a:buNone/>
            </a:pP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pl-PL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Kowalska?</a:t>
            </a:r>
          </a:p>
        </p:txBody>
      </p:sp>
      <p:pic>
        <p:nvPicPr>
          <p:cNvPr id="4" name="Obraz 3" descr="images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428604"/>
            <a:ext cx="1928811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Pani od języka polskiego wywołuje Jasia</a:t>
            </a:r>
          </a:p>
          <a:p>
            <a:pPr>
              <a:buNone/>
            </a:pPr>
            <a:r>
              <a:rPr lang="pl-PL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 odpowiedzi:</a:t>
            </a:r>
            <a:br>
              <a:rPr lang="pl-PL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Jasiu, podaj, proszę dwa zaimki.</a:t>
            </a:r>
            <a:br>
              <a:rPr lang="pl-PL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- Kto? Ja?!</a:t>
            </a:r>
            <a:br>
              <a:rPr lang="pl-PL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Brawo Jasiu, piątka!</a:t>
            </a:r>
            <a:endParaRPr lang="pl-PL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 descr="images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928670"/>
            <a:ext cx="1928811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 lekcji </a:t>
            </a:r>
            <a:r>
              <a:rPr lang="pl-PL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w-f</a:t>
            </a:r>
            <a:r>
              <a:rPr lang="pl-P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nauczycielka poleca uczniom ćwiczyć </a:t>
            </a:r>
          </a:p>
          <a:p>
            <a:pPr>
              <a:buNone/>
            </a:pPr>
            <a:r>
              <a:rPr lang="pl-P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rowerek. </a:t>
            </a:r>
          </a:p>
          <a:p>
            <a:pPr>
              <a:buNone/>
            </a:pPr>
            <a:r>
              <a:rPr lang="pl-P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Ponieważ Jaś nagle przestał ćwiczyć, pyta: </a:t>
            </a:r>
          </a:p>
          <a:p>
            <a:pPr>
              <a:buNone/>
            </a:pPr>
            <a:r>
              <a:rPr lang="pl-P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Dlaczego nie ćwiczysz? 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- Bo właśnie jadę z górki.</a:t>
            </a:r>
          </a:p>
        </p:txBody>
      </p:sp>
      <p:pic>
        <p:nvPicPr>
          <p:cNvPr id="4" name="Obraz 3" descr="images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928670"/>
            <a:ext cx="1928811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ymbol zastępczy zawartości 9" descr="SDR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785794"/>
            <a:ext cx="4429156" cy="5286412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571481"/>
            <a:ext cx="4038600" cy="567692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l-PL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l-PL" sz="8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9600" b="1" dirty="0" smtClean="0">
                <a:latin typeface="Times New Roman" pitchFamily="18" charset="0"/>
                <a:cs typeface="Times New Roman" pitchFamily="18" charset="0"/>
              </a:rPr>
              <a:t>Komisja Edukacji Narodowej</a:t>
            </a:r>
          </a:p>
          <a:p>
            <a:pPr algn="ctr">
              <a:buNone/>
            </a:pPr>
            <a:r>
              <a:rPr lang="pl-PL" sz="9600" b="1" dirty="0" smtClean="0">
                <a:latin typeface="Times New Roman" pitchFamily="18" charset="0"/>
                <a:cs typeface="Times New Roman" pitchFamily="18" charset="0"/>
              </a:rPr>
              <a:t> to pierwsze </a:t>
            </a:r>
          </a:p>
          <a:p>
            <a:pPr algn="ctr">
              <a:buNone/>
            </a:pPr>
            <a:r>
              <a:rPr lang="pl-PL" sz="9600" b="1" dirty="0" smtClean="0">
                <a:latin typeface="Times New Roman" pitchFamily="18" charset="0"/>
                <a:cs typeface="Times New Roman" pitchFamily="18" charset="0"/>
              </a:rPr>
              <a:t>w Polsce i Europie </a:t>
            </a:r>
          </a:p>
          <a:p>
            <a:pPr algn="ctr">
              <a:buNone/>
            </a:pPr>
            <a:r>
              <a:rPr lang="pl-PL" sz="9600" b="1" dirty="0" smtClean="0">
                <a:latin typeface="Times New Roman" pitchFamily="18" charset="0"/>
                <a:cs typeface="Times New Roman" pitchFamily="18" charset="0"/>
              </a:rPr>
              <a:t>ministerstwo oświaty. </a:t>
            </a:r>
          </a:p>
          <a:p>
            <a:pPr algn="ctr">
              <a:buNone/>
            </a:pPr>
            <a:endParaRPr lang="pl-PL" sz="9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9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9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9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Zostało ono utworzone  </a:t>
            </a:r>
          </a:p>
          <a:p>
            <a:pPr algn="ctr">
              <a:buNone/>
            </a:pPr>
            <a:r>
              <a:rPr lang="pl-PL" sz="9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 I rozbiorze Polski, </a:t>
            </a:r>
            <a:br>
              <a:rPr lang="pl-PL" sz="9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9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 1773 roku, </a:t>
            </a:r>
          </a:p>
          <a:p>
            <a:pPr algn="ctr">
              <a:buNone/>
            </a:pPr>
            <a:r>
              <a:rPr lang="pl-PL" sz="9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zatem niemal </a:t>
            </a:r>
          </a:p>
          <a:p>
            <a:pPr algn="ctr">
              <a:buNone/>
            </a:pPr>
            <a:r>
              <a:rPr lang="pl-PL" sz="9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250 lat temu. </a:t>
            </a:r>
          </a:p>
          <a:p>
            <a:pPr algn="ctr">
              <a:buNone/>
            </a:pPr>
            <a:r>
              <a:rPr lang="pl-PL" sz="9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9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9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pl-PL" sz="9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pl-PL" sz="96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pl-PL" sz="8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 lekcji biologii pani pyta uczniów:</a:t>
            </a:r>
          </a:p>
          <a:p>
            <a:pPr>
              <a:buNone/>
            </a:pPr>
            <a:r>
              <a:rPr lang="pl-PL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- Proszę wymienić pięć drapieżników.</a:t>
            </a:r>
          </a:p>
          <a:p>
            <a:pPr>
              <a:buNone/>
            </a:pP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 - Jeden lew i cztery tygrysy.</a:t>
            </a:r>
          </a:p>
        </p:txBody>
      </p:sp>
      <p:pic>
        <p:nvPicPr>
          <p:cNvPr id="4" name="Obraz 3" descr="images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928670"/>
            <a:ext cx="1928811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  </a:t>
            </a: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Nauczyciel historii napisał w dzienniczku </a:t>
            </a:r>
          </a:p>
          <a:p>
            <a:pPr>
              <a:buNone/>
            </a:pP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uczennicy:</a:t>
            </a:r>
          </a:p>
          <a:p>
            <a:pPr>
              <a:buNone/>
            </a:pP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- Pańska córka Zosia jest nieznośną gadułą.</a:t>
            </a:r>
          </a:p>
          <a:p>
            <a:pPr>
              <a:buNone/>
            </a:pPr>
            <a:r>
              <a:rPr lang="pl-PL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Nazajutrz dziewczynka przyniosła </a:t>
            </a:r>
          </a:p>
          <a:p>
            <a:pPr>
              <a:buNone/>
            </a:pPr>
            <a:r>
              <a:rPr lang="pl-PL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dzienniczek z adnotacją ojca:</a:t>
            </a:r>
          </a:p>
          <a:p>
            <a:pPr>
              <a:buNone/>
            </a:pPr>
            <a:r>
              <a:rPr lang="pl-PL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-To pestka, gdyby pan słyszał jej matkę!</a:t>
            </a:r>
            <a:endParaRPr lang="pl-PL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 descr="images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428604"/>
            <a:ext cx="1928811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sz="3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3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Jak mówi nauczyciel informatyki </a:t>
            </a:r>
          </a:p>
          <a:p>
            <a:pPr>
              <a:buNone/>
            </a:pPr>
            <a:r>
              <a:rPr lang="pl-PL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 swojej ukochanej?</a:t>
            </a:r>
          </a:p>
          <a:p>
            <a:pPr>
              <a:buNone/>
            </a:pP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-Myszko!</a:t>
            </a:r>
            <a:endParaRPr lang="pl-PL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 descr="images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428604"/>
            <a:ext cx="1928811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  </a:t>
            </a:r>
            <a:endParaRPr lang="pl-PL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Pani </a:t>
            </a:r>
            <a:r>
              <a:rPr lang="pl-P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zadała dzieciom temat wypracowania:</a:t>
            </a:r>
          </a:p>
          <a:p>
            <a:pPr>
              <a:buNone/>
            </a:pPr>
            <a:r>
              <a:rPr lang="pl-P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"Jak wyobrażam sobie pracę dyrektora?".</a:t>
            </a:r>
          </a:p>
          <a:p>
            <a:pPr>
              <a:buNone/>
            </a:pPr>
            <a:r>
              <a:rPr lang="pl-P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Wszystkie dzieci piszą, tylko Jasio siedzi </a:t>
            </a:r>
          </a:p>
          <a:p>
            <a:pPr>
              <a:buNone/>
            </a:pPr>
            <a:r>
              <a:rPr lang="pl-P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bezczynnie założywszy ręce.</a:t>
            </a:r>
            <a:br>
              <a:rPr lang="pl-P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Czemu Jasiu nie piszesz?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- Bo czekam na sekretarkę.</a:t>
            </a:r>
          </a:p>
        </p:txBody>
      </p:sp>
      <p:pic>
        <p:nvPicPr>
          <p:cNvPr id="4" name="Obraz 3" descr="images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428604"/>
            <a:ext cx="1928811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 lekcji angielskiego:</a:t>
            </a:r>
            <a:br>
              <a:rPr lang="pl-PL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Jasiu, jak powiesz po angielsku: księżniczka?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l-PL" sz="3200" dirty="0" err="1" smtClean="0">
                <a:latin typeface="Times New Roman" pitchFamily="18" charset="0"/>
                <a:cs typeface="Times New Roman" pitchFamily="18" charset="0"/>
              </a:rPr>
              <a:t>Princessa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 - odpowiada Jasio.</a:t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A książę?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- Prince polo.</a:t>
            </a:r>
          </a:p>
        </p:txBody>
      </p:sp>
      <p:pic>
        <p:nvPicPr>
          <p:cNvPr id="4" name="Obraz 3" descr="images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357166"/>
            <a:ext cx="1928811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Nauczycielka matematyki do swoich </a:t>
            </a:r>
          </a:p>
          <a:p>
            <a:pPr>
              <a:buNone/>
            </a:pPr>
            <a:r>
              <a:rPr lang="pl-PL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uczniów:</a:t>
            </a:r>
          </a:p>
          <a:p>
            <a:pPr>
              <a:buNone/>
            </a:pPr>
            <a:r>
              <a:rPr lang="pl-PL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-Od dziś będziemy liczyli na komputerach.</a:t>
            </a:r>
            <a:endParaRPr lang="pl-PL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pl-PL" sz="3600" dirty="0" err="1" smtClean="0">
                <a:latin typeface="Times New Roman" pitchFamily="18" charset="0"/>
                <a:cs typeface="Times New Roman" pitchFamily="18" charset="0"/>
              </a:rPr>
              <a:t>Huraaa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! - krzyknęli wszyscy chórem.</a:t>
            </a:r>
          </a:p>
          <a:p>
            <a:pPr>
              <a:buNone/>
            </a:pPr>
            <a:r>
              <a:rPr lang="pl-PL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-Dobrze, a więc ile to 5 komputerów dodać </a:t>
            </a:r>
          </a:p>
          <a:p>
            <a:pPr>
              <a:buNone/>
            </a:pPr>
            <a:r>
              <a:rPr lang="pl-PL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 komputerów?</a:t>
            </a:r>
          </a:p>
          <a:p>
            <a:pPr>
              <a:buNone/>
            </a:pPr>
            <a:endParaRPr lang="pl-PL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 descr="images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9454" y="142852"/>
            <a:ext cx="1928811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Polonista zwraca się do swojej żony:</a:t>
            </a:r>
            <a:br>
              <a:rPr lang="pl-PL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- Czy mnie kochasz, najdroższa?</a:t>
            </a:r>
            <a:br>
              <a:rPr lang="pl-PL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Oczywiście! - odpowiada żona.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- Całym zdaniem, proszę!</a:t>
            </a:r>
            <a:endParaRPr lang="pl-PL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 descr="images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357166"/>
            <a:ext cx="1928811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 przedszkolu pani pyta dzieci:</a:t>
            </a:r>
            <a:br>
              <a:rPr lang="pl-P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Ile jest 2+1?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- Trzy! - pierwszy krzyczy Jaś.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Doskonale Jasiu - chwali pani - w nagrodę dostaniesz 3 cukierki.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- Jaka szkoda, że nie powiedziałem pięć - wzdycha po cichu Jaś.</a:t>
            </a:r>
          </a:p>
        </p:txBody>
      </p:sp>
      <p:pic>
        <p:nvPicPr>
          <p:cNvPr id="4" name="Obraz 3" descr="images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928670"/>
            <a:ext cx="1928811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Co mówi nauczycielka geografii rano </a:t>
            </a:r>
          </a:p>
          <a:p>
            <a:pPr>
              <a:buNone/>
            </a:pP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do mapy?</a:t>
            </a:r>
          </a:p>
          <a:p>
            <a:pPr>
              <a:buNone/>
            </a:pPr>
            <a:r>
              <a:rPr lang="pl-PL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-Witam państwa.</a:t>
            </a:r>
            <a:endParaRPr lang="pl-PL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 descr="images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428604"/>
            <a:ext cx="1928811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W mojej klasie dzieci są bardzo muzykalne - mówi nauczycielka muzyki- wszystkie grają mi na nerwach.</a:t>
            </a:r>
            <a:endParaRPr lang="pl-PL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 descr="images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428604"/>
            <a:ext cx="1928811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sz="half" idx="1"/>
          </p:nvPr>
        </p:nvSpPr>
        <p:spPr>
          <a:xfrm>
            <a:off x="457200" y="285729"/>
            <a:ext cx="4186238" cy="596267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571481"/>
            <a:ext cx="4038600" cy="567692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l-PL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4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4200" b="1" dirty="0" smtClean="0">
                <a:latin typeface="Times New Roman" pitchFamily="18" charset="0"/>
                <a:cs typeface="Times New Roman" pitchFamily="18" charset="0"/>
              </a:rPr>
              <a:t>Uczeni  skupieni wokół Hugona Kołłątaja całkowicie zmienili polskie szkolnictwo. Wprowadzili język polski jako język nauczania. </a:t>
            </a:r>
          </a:p>
          <a:p>
            <a:pPr algn="ctr">
              <a:buNone/>
            </a:pPr>
            <a:r>
              <a:rPr lang="pl-PL" sz="4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Zastosowali  </a:t>
            </a:r>
          </a:p>
          <a:p>
            <a:pPr algn="ctr">
              <a:buNone/>
            </a:pPr>
            <a:r>
              <a:rPr lang="pl-PL" sz="4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także zasadę: szkoły najniższe podlegały władzom szkół średnich, te zaś uniwersytetom. </a:t>
            </a:r>
            <a:r>
              <a:rPr lang="pl-PL" sz="4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200" b="1" dirty="0" smtClean="0">
                <a:latin typeface="Times New Roman" pitchFamily="18" charset="0"/>
                <a:cs typeface="Times New Roman" pitchFamily="18" charset="0"/>
              </a:rPr>
            </a:br>
            <a:endParaRPr lang="pl-PL" sz="4200" dirty="0" smtClean="0"/>
          </a:p>
          <a:p>
            <a:pPr>
              <a:buNone/>
            </a:pPr>
            <a:endParaRPr lang="pl-PL" sz="3600" dirty="0"/>
          </a:p>
        </p:txBody>
      </p:sp>
      <p:pic>
        <p:nvPicPr>
          <p:cNvPr id="8" name="Obraz 7" descr="indeksaq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500042"/>
            <a:ext cx="3500462" cy="5214974"/>
          </a:xfrm>
          <a:prstGeom prst="rect">
            <a:avLst/>
          </a:prstGeom>
        </p:spPr>
      </p:pic>
      <p:pic>
        <p:nvPicPr>
          <p:cNvPr id="9" name="Obraz 8" descr="zn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4572008"/>
            <a:ext cx="2247900" cy="2028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Nauczycielka spotyka po latach swojego ucznia.</a:t>
            </a:r>
            <a:br>
              <a:rPr lang="pl-P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No co tam teraz robisz??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- Wykładam chemię.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l-PL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Ooo</a:t>
            </a:r>
            <a:r>
              <a:rPr lang="pl-P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no proszę. A gdzie??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-...w ,,Biedronce’’.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 descr="images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928670"/>
            <a:ext cx="1928811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89738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Wszystkiego najlepszego...</a:t>
            </a:r>
            <a:endParaRPr lang="pl-PL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az 4" descr="z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928670"/>
            <a:ext cx="7000924" cy="5653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89738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Wszystkiego najlepszego...</a:t>
            </a:r>
            <a:endParaRPr lang="pl-PL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az 6" descr="zas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1" y="857233"/>
            <a:ext cx="7786742" cy="5786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 descr="m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85728"/>
            <a:ext cx="8215370" cy="62151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awe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2071702" cy="2857520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571481"/>
            <a:ext cx="4038600" cy="567692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Opracowano nowe programy nauczania</a:t>
            </a:r>
          </a:p>
          <a:p>
            <a:pPr algn="ctr">
              <a:buNone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i nowe podręczniki. Zajęło się tym Towarzystwo do Ksiąg Elementarnych. </a:t>
            </a:r>
            <a:br>
              <a:rPr lang="pl-PL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Działania </a:t>
            </a:r>
            <a:endParaRPr lang="pl-PL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 zakończyły się </a:t>
            </a:r>
            <a:endParaRPr lang="pl-PL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wraz z</a:t>
            </a:r>
            <a:endParaRPr lang="pl-PL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ostatnim rozbiorem Polski</a:t>
            </a:r>
            <a:r>
              <a:rPr lang="pl-PL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pl-PL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pl-PL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l-PL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l-PL" dirty="0" smtClean="0"/>
          </a:p>
          <a:p>
            <a:endParaRPr lang="pl-PL" dirty="0"/>
          </a:p>
        </p:txBody>
      </p:sp>
      <p:pic>
        <p:nvPicPr>
          <p:cNvPr id="6" name="Obraz 5" descr="sd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2071678"/>
            <a:ext cx="1990730" cy="2714644"/>
          </a:xfrm>
          <a:prstGeom prst="rect">
            <a:avLst/>
          </a:prstGeom>
        </p:spPr>
      </p:pic>
      <p:pic>
        <p:nvPicPr>
          <p:cNvPr id="7" name="Obraz 6" descr="xza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3571876"/>
            <a:ext cx="2071701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Kilka kart z historii edukacji...</a:t>
            </a:r>
          </a:p>
          <a:p>
            <a:pPr>
              <a:buNone/>
            </a:pPr>
            <a:endParaRPr lang="pl-PL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</p:txBody>
      </p:sp>
      <p:pic>
        <p:nvPicPr>
          <p:cNvPr id="4" name="Obraz 3" descr="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643314"/>
            <a:ext cx="3181356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04052"/>
          </a:xfrm>
        </p:spPr>
        <p:txBody>
          <a:bodyPr>
            <a:normAutofit/>
          </a:bodyPr>
          <a:lstStyle/>
          <a:p>
            <a:r>
              <a:rPr lang="pl-PL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W starożytnym Egipcie...</a:t>
            </a:r>
            <a:endParaRPr lang="pl-PL" sz="3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endParaRPr lang="pl-PL" dirty="0"/>
          </a:p>
        </p:txBody>
      </p:sp>
      <p:pic>
        <p:nvPicPr>
          <p:cNvPr id="4" name="Obraz 3" descr="120844912_1025594617879235_720996028067677829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000108"/>
            <a:ext cx="8286807" cy="5572164"/>
          </a:xfrm>
          <a:prstGeom prst="rect">
            <a:avLst/>
          </a:prstGeom>
        </p:spPr>
      </p:pic>
      <p:pic>
        <p:nvPicPr>
          <p:cNvPr id="6" name="Obraz 5" descr="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428605"/>
            <a:ext cx="1538282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61176"/>
          </a:xfrm>
        </p:spPr>
        <p:txBody>
          <a:bodyPr>
            <a:normAutofit/>
          </a:bodyPr>
          <a:lstStyle/>
          <a:p>
            <a:r>
              <a:rPr lang="pl-PL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 II wieku w Rzymie...</a:t>
            </a:r>
            <a:endParaRPr lang="pl-PL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120834017_963083937534738_239022380373899441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928670"/>
            <a:ext cx="8429684" cy="5572164"/>
          </a:xfrm>
        </p:spPr>
      </p:pic>
      <p:pic>
        <p:nvPicPr>
          <p:cNvPr id="5" name="Obraz 4" descr="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2330" y="285728"/>
            <a:ext cx="1538282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18366"/>
          </a:xfrm>
        </p:spPr>
        <p:txBody>
          <a:bodyPr>
            <a:normAutofit/>
          </a:bodyPr>
          <a:lstStyle/>
          <a:p>
            <a:r>
              <a:rPr lang="pl-PL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 XVI- wiecznej Italii...</a:t>
            </a:r>
            <a:endParaRPr lang="pl-PL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Symbol zastępczy zawartości 6" descr="czlowiek-renesansu-kogo-nazywamy-tym-mianem-i-kto-byl-ostatnim-czlowiekiem-renesansu-fot-via-getty-images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071546"/>
            <a:ext cx="8429683" cy="5383229"/>
          </a:xfrm>
        </p:spPr>
      </p:pic>
      <p:pic>
        <p:nvPicPr>
          <p:cNvPr id="5" name="Obraz 4" descr="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428605"/>
            <a:ext cx="1538282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774</TotalTime>
  <Words>603</Words>
  <Application>Microsoft Office PowerPoint</Application>
  <PresentationFormat>Pokaz na ekranie (4:3)</PresentationFormat>
  <Paragraphs>213</Paragraphs>
  <Slides>43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43</vt:i4>
      </vt:variant>
    </vt:vector>
  </HeadingPairs>
  <TitlesOfParts>
    <vt:vector size="44" baseType="lpstr">
      <vt:lpstr>Energetyczny</vt:lpstr>
      <vt:lpstr>Slajd 1</vt:lpstr>
      <vt:lpstr>Slajd 2</vt:lpstr>
      <vt:lpstr>Slajd 3</vt:lpstr>
      <vt:lpstr>Slajd 4</vt:lpstr>
      <vt:lpstr>Slajd 5</vt:lpstr>
      <vt:lpstr>Slajd 6</vt:lpstr>
      <vt:lpstr>W starożytnym Egipcie...</vt:lpstr>
      <vt:lpstr>W II wieku w Rzymie...</vt:lpstr>
      <vt:lpstr>W XVI- wiecznej Italii...</vt:lpstr>
      <vt:lpstr>W XIX- wiecznej Anglii...</vt:lpstr>
      <vt:lpstr>W XX- wiecznej Polsce...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Wszystkiego najlepszego...</vt:lpstr>
      <vt:lpstr>Wszystkiego najlepszego...</vt:lpstr>
      <vt:lpstr>Slajd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Miłość od pierwszego wejrzenia.</dc:title>
  <dc:creator>Klient</dc:creator>
  <cp:lastModifiedBy>Rysiek jach</cp:lastModifiedBy>
  <cp:revision>105</cp:revision>
  <dcterms:created xsi:type="dcterms:W3CDTF">2017-03-16T21:46:09Z</dcterms:created>
  <dcterms:modified xsi:type="dcterms:W3CDTF">2020-10-13T18:30:45Z</dcterms:modified>
</cp:coreProperties>
</file>